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6" r:id="rId3"/>
    <p:sldId id="264" r:id="rId4"/>
    <p:sldId id="257" r:id="rId5"/>
    <p:sldId id="261" r:id="rId6"/>
    <p:sldId id="1163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00"/>
    <a:srgbClr val="009900"/>
    <a:srgbClr val="FFFFFF"/>
    <a:srgbClr val="5D6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837" autoAdjust="0"/>
  </p:normalViewPr>
  <p:slideViewPr>
    <p:cSldViewPr snapToGrid="0">
      <p:cViewPr varScale="1">
        <p:scale>
          <a:sx n="76" d="100"/>
          <a:sy n="76" d="100"/>
        </p:scale>
        <p:origin x="442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32FDFB3-DEC0-33D6-41CF-51C9334E9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40B00F-E91B-673E-E312-97417B0605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79BA-AD86-4FD1-811B-B6BAC7A97AB7}" type="datetimeFigureOut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446F29-C1E0-C066-D3C5-C36DE1C32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77CE88-CED4-260B-F2B1-C39BAB8EBA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2D087-D972-4363-B9F4-496F185C3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23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259F-A8B5-4D82-B6B4-943CE137B2E9}" type="datetimeFigureOut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D930-3FEA-4FBB-A4C1-712DF7A12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116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 論文紹介。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Time-lag</a:t>
            </a:r>
            <a:r>
              <a:rPr kumimoji="1" lang="ja-JP" altLang="en-US" dirty="0"/>
              <a:t>の</a:t>
            </a:r>
            <a:r>
              <a:rPr kumimoji="1" lang="en-US" altLang="ja-JP" dirty="0"/>
              <a:t>22y</a:t>
            </a:r>
            <a:r>
              <a:rPr kumimoji="1" lang="ja-JP" altLang="en-US" dirty="0"/>
              <a:t>変動。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NM</a:t>
            </a:r>
            <a:r>
              <a:rPr kumimoji="1" lang="ja-JP" altLang="en-US" dirty="0"/>
              <a:t>は</a:t>
            </a:r>
            <a:r>
              <a:rPr kumimoji="1" lang="en-US" altLang="ja-JP" dirty="0"/>
              <a:t>q&gt;0</a:t>
            </a:r>
            <a:r>
              <a:rPr kumimoji="1" lang="ja-JP" altLang="en-US" dirty="0"/>
              <a:t>の宇宙線のみに感度がある。⇒正負荷電粒子を同時観測することに意義。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73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54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CR</a:t>
            </a:r>
            <a:r>
              <a:rPr kumimoji="1" lang="ja-JP" altLang="en-US" dirty="0"/>
              <a:t>平均⇒</a:t>
            </a:r>
            <a:r>
              <a:rPr kumimoji="1" lang="en-US" altLang="ja-JP" dirty="0"/>
              <a:t>13CR</a:t>
            </a:r>
            <a:r>
              <a:rPr kumimoji="1" lang="ja-JP" altLang="en-US" dirty="0"/>
              <a:t>（</a:t>
            </a:r>
            <a:r>
              <a:rPr kumimoji="1" lang="en-US" altLang="ja-JP" dirty="0"/>
              <a:t>1</a:t>
            </a:r>
            <a:r>
              <a:rPr kumimoji="1" lang="ja-JP" altLang="en-US" dirty="0"/>
              <a:t>年）移動平均。</a:t>
            </a:r>
            <a:endParaRPr kumimoji="1" lang="en-US" altLang="ja-JP" dirty="0"/>
          </a:p>
          <a:p>
            <a:r>
              <a:rPr kumimoji="1" lang="ja-JP" altLang="en-US" dirty="0"/>
              <a:t>・ 右縦軸（</a:t>
            </a:r>
            <a:r>
              <a:rPr kumimoji="1" lang="en-US" altLang="ja-JP" dirty="0"/>
              <a:t>SSN</a:t>
            </a:r>
            <a:r>
              <a:rPr kumimoji="1" lang="ja-JP" altLang="en-US" dirty="0"/>
              <a:t>）を反転してある。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 </a:t>
            </a:r>
            <a:r>
              <a:rPr kumimoji="1" lang="en-US" altLang="ja-JP" dirty="0"/>
              <a:t>1 </a:t>
            </a:r>
            <a:r>
              <a:rPr kumimoji="1" lang="ja-JP" altLang="en-US" dirty="0"/>
              <a:t>太陽活動サイクルは</a:t>
            </a:r>
            <a:r>
              <a:rPr kumimoji="1" lang="en-US" altLang="ja-JP" dirty="0"/>
              <a:t>SSN min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SSN min</a:t>
            </a:r>
            <a:r>
              <a:rPr kumimoji="1" lang="ja-JP" altLang="en-US" dirty="0"/>
              <a:t>の期間。</a:t>
            </a:r>
            <a:endParaRPr kumimoji="1" lang="en-US" altLang="ja-JP" dirty="0"/>
          </a:p>
          <a:p>
            <a:r>
              <a:rPr kumimoji="1" lang="ja-JP" altLang="en-US" dirty="0"/>
              <a:t>・ 太陽双極子磁場は</a:t>
            </a:r>
            <a:r>
              <a:rPr kumimoji="1" lang="en-US" altLang="ja-JP" dirty="0"/>
              <a:t>SSN max</a:t>
            </a:r>
            <a:r>
              <a:rPr kumimoji="1" lang="ja-JP" altLang="en-US" dirty="0"/>
              <a:t>で反転する。⇒</a:t>
            </a:r>
            <a:r>
              <a:rPr kumimoji="1" lang="en-US" altLang="ja-JP" dirty="0"/>
              <a:t>A&gt;0 (A&lt;0</a:t>
            </a:r>
            <a:r>
              <a:rPr kumimoji="1" lang="ja-JP" altLang="en-US" dirty="0"/>
              <a:t>）は</a:t>
            </a:r>
            <a:r>
              <a:rPr kumimoji="1" lang="en-US" altLang="ja-JP" dirty="0"/>
              <a:t>SSN max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SSN max</a:t>
            </a:r>
            <a:r>
              <a:rPr kumimoji="1" lang="ja-JP" altLang="en-US" dirty="0"/>
              <a:t>の期間。</a:t>
            </a:r>
            <a:endParaRPr kumimoji="1" lang="en-US" altLang="ja-JP" dirty="0"/>
          </a:p>
          <a:p>
            <a:r>
              <a:rPr kumimoji="1" lang="ja-JP" altLang="en-US" dirty="0"/>
              <a:t>・ 横軸に</a:t>
            </a:r>
            <a:r>
              <a:rPr kumimoji="1" lang="en-US" altLang="ja-JP" dirty="0"/>
              <a:t>SSN</a:t>
            </a:r>
            <a:r>
              <a:rPr kumimoji="1" lang="ja-JP" altLang="en-US" dirty="0"/>
              <a:t>、縦軸に宇宙線をとると、縦軸の横軸に対する遅れにより右回りのヒステレシス・ループが見られる。</a:t>
            </a:r>
            <a:endParaRPr kumimoji="1" lang="en-US" altLang="ja-JP" dirty="0"/>
          </a:p>
          <a:p>
            <a:r>
              <a:rPr kumimoji="1" lang="ja-JP" altLang="en-US" dirty="0"/>
              <a:t>・ このループの太さが遅れの大きさを表す。遅れは奇数サイクルで大きく、偶数サイクルで小さい。</a:t>
            </a:r>
            <a:endParaRPr kumimoji="1" lang="en-US" altLang="ja-JP" dirty="0"/>
          </a:p>
          <a:p>
            <a:r>
              <a:rPr kumimoji="1" lang="ja-JP" altLang="en-US" dirty="0"/>
              <a:t>・ 奇数サイクルは</a:t>
            </a:r>
            <a:r>
              <a:rPr kumimoji="1" lang="en-US" altLang="ja-JP" dirty="0"/>
              <a:t>A&gt;0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A&lt;0</a:t>
            </a:r>
            <a:r>
              <a:rPr kumimoji="1" lang="ja-JP" altLang="en-US" dirty="0"/>
              <a:t>への極性反転期を含み、偶数サイクルは</a:t>
            </a:r>
            <a:r>
              <a:rPr kumimoji="1" lang="en-US" altLang="ja-JP" dirty="0"/>
              <a:t>A&lt;0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A&gt;0</a:t>
            </a:r>
            <a:r>
              <a:rPr kumimoji="1" lang="ja-JP" altLang="en-US" dirty="0"/>
              <a:t>への反転期を含む。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5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3CEA2-BAC8-F50F-96E9-2C79672D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C9BDDB-407E-C6D5-D830-FDDFCB7DC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D5B2F0-15D4-C2F5-EDEE-6538F21C1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SSN max</a:t>
            </a:r>
            <a:r>
              <a:rPr kumimoji="1" lang="ja-JP" altLang="en-US" dirty="0"/>
              <a:t>と</a:t>
            </a:r>
            <a:r>
              <a:rPr kumimoji="1" lang="en-US" altLang="ja-JP" dirty="0"/>
              <a:t>SSN max</a:t>
            </a:r>
            <a:r>
              <a:rPr kumimoji="1" lang="ja-JP" altLang="en-US" dirty="0"/>
              <a:t>の間の期間を見ると、</a:t>
            </a:r>
            <a:r>
              <a:rPr kumimoji="1" lang="en-US" altLang="ja-JP" dirty="0"/>
              <a:t>A&gt;0</a:t>
            </a:r>
            <a:r>
              <a:rPr kumimoji="1" lang="ja-JP" altLang="en-US" dirty="0"/>
              <a:t>と</a:t>
            </a:r>
            <a:r>
              <a:rPr kumimoji="1" lang="en-US" altLang="ja-JP" dirty="0"/>
              <a:t>A&lt;0</a:t>
            </a:r>
            <a:r>
              <a:rPr kumimoji="1" lang="ja-JP" altLang="en-US" dirty="0"/>
              <a:t>では</a:t>
            </a:r>
            <a:r>
              <a:rPr kumimoji="1" lang="en-US" altLang="ja-JP" dirty="0"/>
              <a:t>time-lag</a:t>
            </a:r>
            <a:r>
              <a:rPr kumimoji="1" lang="ja-JP" altLang="en-US" dirty="0"/>
              <a:t>の大きな違いは見られない。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C73CAB-6492-3C30-9F93-93E1913A4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17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 遅れを見積もるため、</a:t>
            </a:r>
            <a:r>
              <a:rPr kumimoji="1" lang="en-US" altLang="ja-JP" dirty="0"/>
              <a:t>delayed cross-correlation</a:t>
            </a:r>
            <a:r>
              <a:rPr kumimoji="1" lang="ja-JP" altLang="en-US" dirty="0"/>
              <a:t>を計算して、相関が最大となる遅れを求める。</a:t>
            </a:r>
            <a:endParaRPr kumimoji="1" lang="en-US" altLang="ja-JP" dirty="0"/>
          </a:p>
          <a:p>
            <a:r>
              <a:rPr kumimoji="1" lang="ja-JP" altLang="en-US" dirty="0"/>
              <a:t>・ 得られた遅れは奇数サイクルで長く、偶数サイクルで短くなる</a:t>
            </a:r>
            <a:r>
              <a:rPr kumimoji="1" lang="en-US" altLang="ja-JP" dirty="0"/>
              <a:t>22</a:t>
            </a:r>
            <a:r>
              <a:rPr kumimoji="1" lang="ja-JP" altLang="en-US" dirty="0"/>
              <a:t>年変動している。</a:t>
            </a:r>
            <a:endParaRPr kumimoji="1" lang="en-US" altLang="ja-JP" dirty="0"/>
          </a:p>
          <a:p>
            <a:r>
              <a:rPr kumimoji="1" lang="ja-JP" altLang="en-US" dirty="0"/>
              <a:t>・ 遅れの全期間平均は</a:t>
            </a:r>
            <a:r>
              <a:rPr kumimoji="1" lang="en-US" altLang="ja-JP" dirty="0"/>
              <a:t>9</a:t>
            </a:r>
            <a:r>
              <a:rPr kumimoji="1" lang="ja-JP" altLang="en-US" dirty="0"/>
              <a:t>か月間ほど。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 球対称伝播を仮定した</a:t>
            </a:r>
            <a:r>
              <a:rPr kumimoji="1" lang="en-US" altLang="ja-JP" dirty="0" err="1"/>
              <a:t>O’Gallagher</a:t>
            </a:r>
            <a:r>
              <a:rPr kumimoji="1" lang="en-US" altLang="ja-JP" dirty="0"/>
              <a:t> (1975)</a:t>
            </a:r>
            <a:r>
              <a:rPr kumimoji="1" lang="ja-JP" altLang="en-US" dirty="0"/>
              <a:t>のモデルによると、</a:t>
            </a:r>
            <a:r>
              <a:rPr kumimoji="1" lang="en-US" altLang="ja-JP" dirty="0" err="1"/>
              <a:t>τ_D</a:t>
            </a:r>
            <a:r>
              <a:rPr kumimoji="1" lang="ja-JP" altLang="en-US" dirty="0"/>
              <a:t>が</a:t>
            </a:r>
            <a:r>
              <a:rPr kumimoji="1" lang="en-US" altLang="ja-JP" dirty="0"/>
              <a:t>22</a:t>
            </a:r>
            <a:r>
              <a:rPr kumimoji="1" lang="ja-JP" altLang="en-US" dirty="0"/>
              <a:t>年変動していることが予想されるが、このモデルの遅れは</a:t>
            </a:r>
            <a:r>
              <a:rPr kumimoji="1" lang="en-US" altLang="ja-JP" dirty="0" err="1"/>
              <a:t>τ_c</a:t>
            </a:r>
            <a:r>
              <a:rPr kumimoji="1" lang="ja-JP" altLang="en-US" dirty="0"/>
              <a:t>（</a:t>
            </a:r>
            <a:r>
              <a:rPr kumimoji="1" lang="en-US" altLang="ja-JP" dirty="0"/>
              <a:t>14.5</a:t>
            </a:r>
            <a:r>
              <a:rPr kumimoji="1" lang="ja-JP" altLang="en-US" dirty="0"/>
              <a:t>月）を上回れない。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8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 粒子</a:t>
            </a:r>
            <a:r>
              <a:rPr kumimoji="1" lang="en-US" altLang="ja-JP" dirty="0"/>
              <a:t>drift</a:t>
            </a:r>
            <a:r>
              <a:rPr kumimoji="1" lang="ja-JP" altLang="en-US" dirty="0"/>
              <a:t>効果が議論される以前の</a:t>
            </a:r>
            <a:r>
              <a:rPr kumimoji="1" lang="en-US" altLang="ja-JP" dirty="0"/>
              <a:t>Nagashima &amp; Morishita (1980)</a:t>
            </a:r>
            <a:r>
              <a:rPr kumimoji="1" lang="ja-JP" altLang="en-US" dirty="0"/>
              <a:t>のモデルは、</a:t>
            </a:r>
            <a:r>
              <a:rPr kumimoji="1" lang="en-US" altLang="ja-JP" dirty="0"/>
              <a:t>NM</a:t>
            </a:r>
            <a:r>
              <a:rPr kumimoji="1" lang="ja-JP" altLang="en-US" dirty="0"/>
              <a:t>強度が</a:t>
            </a:r>
            <a:r>
              <a:rPr kumimoji="1" lang="en-US" altLang="ja-JP" dirty="0"/>
              <a:t>A&gt;0</a:t>
            </a:r>
            <a:r>
              <a:rPr kumimoji="1" lang="ja-JP" altLang="en-US" dirty="0"/>
              <a:t>で高く、</a:t>
            </a:r>
            <a:r>
              <a:rPr kumimoji="1" lang="en-US" altLang="ja-JP" dirty="0"/>
              <a:t>A&lt;0</a:t>
            </a:r>
            <a:r>
              <a:rPr kumimoji="1" lang="ja-JP" altLang="en-US" dirty="0"/>
              <a:t>で低いことを前提としているが、これは長期観測結果と矛盾する。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54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drift model</a:t>
            </a:r>
            <a:r>
              <a:rPr kumimoji="1" lang="ja-JP" altLang="en-US" dirty="0"/>
              <a:t>は、</a:t>
            </a:r>
            <a:r>
              <a:rPr kumimoji="1" lang="en-US" altLang="ja-JP" dirty="0"/>
              <a:t>CALET</a:t>
            </a:r>
            <a:r>
              <a:rPr kumimoji="1" lang="ja-JP" altLang="en-US" dirty="0"/>
              <a:t>で観測された</a:t>
            </a:r>
            <a:r>
              <a:rPr kumimoji="1" lang="en-US" altLang="ja-JP" dirty="0"/>
              <a:t>e/p</a:t>
            </a:r>
            <a:r>
              <a:rPr kumimoji="1" lang="ja-JP" altLang="en-US" dirty="0"/>
              <a:t>の長期変動（</a:t>
            </a:r>
            <a:r>
              <a:rPr kumimoji="1" lang="en-US" altLang="ja-JP" dirty="0"/>
              <a:t>broad top (</a:t>
            </a:r>
            <a:r>
              <a:rPr kumimoji="1" lang="en-US" altLang="ja-JP" dirty="0" err="1"/>
              <a:t>qA</a:t>
            </a:r>
            <a:r>
              <a:rPr kumimoji="1" lang="en-US" altLang="ja-JP" dirty="0"/>
              <a:t>&gt;0)</a:t>
            </a:r>
            <a:r>
              <a:rPr kumimoji="1" lang="ja-JP" altLang="en-US" dirty="0"/>
              <a:t>と</a:t>
            </a:r>
            <a:r>
              <a:rPr kumimoji="1" lang="en-US" altLang="ja-JP" dirty="0"/>
              <a:t>peaked top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qA</a:t>
            </a:r>
            <a:r>
              <a:rPr kumimoji="1" lang="en-US" altLang="ja-JP" dirty="0"/>
              <a:t>&lt;0)</a:t>
            </a:r>
            <a:r>
              <a:rPr kumimoji="1" lang="ja-JP" altLang="en-US" dirty="0"/>
              <a:t>）を良く再現している。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21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・遅れの長期変動を調べるため、</a:t>
            </a:r>
            <a:r>
              <a:rPr kumimoji="1" lang="en-US" altLang="ja-JP" dirty="0"/>
              <a:t>AMS-02</a:t>
            </a:r>
            <a:r>
              <a:rPr kumimoji="1" lang="ja-JP" altLang="en-US" dirty="0"/>
              <a:t>による</a:t>
            </a:r>
            <a:r>
              <a:rPr kumimoji="1" lang="en-US" altLang="ja-JP" dirty="0"/>
              <a:t>published data</a:t>
            </a:r>
            <a:r>
              <a:rPr kumimoji="1" lang="ja-JP" altLang="en-US" dirty="0"/>
              <a:t>を用いて、</a:t>
            </a:r>
            <a:r>
              <a:rPr kumimoji="1" lang="en-US" altLang="ja-JP" dirty="0"/>
              <a:t>CLAET</a:t>
            </a:r>
            <a:r>
              <a:rPr kumimoji="1" lang="ja-JP" altLang="en-US" dirty="0"/>
              <a:t>による観測を</a:t>
            </a:r>
            <a:r>
              <a:rPr kumimoji="1" lang="en-US" altLang="ja-JP" dirty="0"/>
              <a:t>2015</a:t>
            </a:r>
            <a:r>
              <a:rPr kumimoji="1" lang="ja-JP" altLang="en-US" dirty="0"/>
              <a:t>以前の約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年間延長した。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 err="1"/>
              <a:t>qA</a:t>
            </a:r>
            <a:r>
              <a:rPr kumimoji="1" lang="en-US" altLang="ja-JP" dirty="0"/>
              <a:t>&gt;0</a:t>
            </a:r>
            <a:r>
              <a:rPr kumimoji="1" lang="ja-JP" altLang="en-US" dirty="0"/>
              <a:t>と</a:t>
            </a:r>
            <a:r>
              <a:rPr kumimoji="1" lang="en-US" altLang="ja-JP" dirty="0" err="1"/>
              <a:t>qA</a:t>
            </a:r>
            <a:r>
              <a:rPr kumimoji="1" lang="en-US" altLang="ja-JP" dirty="0"/>
              <a:t>&lt;0</a:t>
            </a:r>
            <a:r>
              <a:rPr kumimoji="1" lang="ja-JP" altLang="en-US" dirty="0"/>
              <a:t>の期間では、遅れに差は見られない。</a:t>
            </a:r>
            <a:endParaRPr kumimoji="1" lang="en-US" altLang="ja-JP" dirty="0"/>
          </a:p>
          <a:p>
            <a:r>
              <a:rPr kumimoji="1" lang="ja-JP" altLang="en-US" dirty="0"/>
              <a:t>・ 偶数サイクル㉔では、</a:t>
            </a:r>
            <a:r>
              <a:rPr kumimoji="1" lang="en-US" altLang="ja-JP" dirty="0"/>
              <a:t>q&lt;0</a:t>
            </a:r>
            <a:r>
              <a:rPr kumimoji="1" lang="ja-JP" altLang="en-US" dirty="0"/>
              <a:t>（</a:t>
            </a:r>
            <a:r>
              <a:rPr kumimoji="1" lang="en-US" altLang="ja-JP" dirty="0" err="1"/>
              <a:t>qA</a:t>
            </a:r>
            <a:r>
              <a:rPr kumimoji="1" lang="en-US" altLang="ja-JP" dirty="0"/>
              <a:t>&gt;0</a:t>
            </a:r>
            <a:r>
              <a:rPr kumimoji="1" lang="ja-JP" altLang="en-US" dirty="0"/>
              <a:t>⇒</a:t>
            </a:r>
            <a:r>
              <a:rPr kumimoji="1" lang="en-US" altLang="ja-JP" dirty="0" err="1"/>
              <a:t>qA</a:t>
            </a:r>
            <a:r>
              <a:rPr kumimoji="1" lang="en-US" altLang="ja-JP" dirty="0"/>
              <a:t>&lt;0</a:t>
            </a:r>
            <a:r>
              <a:rPr kumimoji="1" lang="ja-JP" altLang="en-US" dirty="0"/>
              <a:t>）の遅れは</a:t>
            </a:r>
            <a:r>
              <a:rPr kumimoji="1" lang="en-US" altLang="ja-JP" dirty="0"/>
              <a:t>q&gt;0</a:t>
            </a:r>
            <a:r>
              <a:rPr kumimoji="1" lang="ja-JP" altLang="en-US" dirty="0"/>
              <a:t>（</a:t>
            </a:r>
            <a:r>
              <a:rPr kumimoji="1" lang="en-US" altLang="ja-JP" dirty="0" err="1"/>
              <a:t>qA</a:t>
            </a:r>
            <a:r>
              <a:rPr kumimoji="1" lang="en-US" altLang="ja-JP" dirty="0"/>
              <a:t>&lt;0</a:t>
            </a:r>
            <a:r>
              <a:rPr kumimoji="1" lang="ja-JP" altLang="en-US" dirty="0"/>
              <a:t>⇒</a:t>
            </a:r>
            <a:r>
              <a:rPr kumimoji="1" lang="en-US" altLang="ja-JP" dirty="0" err="1"/>
              <a:t>qA</a:t>
            </a:r>
            <a:r>
              <a:rPr kumimoji="1" lang="en-US" altLang="ja-JP" dirty="0"/>
              <a:t>&gt;0</a:t>
            </a:r>
            <a:r>
              <a:rPr kumimoji="1" lang="ja-JP" altLang="en-US" dirty="0"/>
              <a:t>）より有意に短い。これは</a:t>
            </a:r>
            <a:r>
              <a:rPr kumimoji="1" lang="en-US" altLang="ja-JP" dirty="0"/>
              <a:t>NM</a:t>
            </a:r>
            <a:r>
              <a:rPr kumimoji="1" lang="ja-JP" altLang="en-US" dirty="0"/>
              <a:t>による観測結果と一致。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07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78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1D930-3FEA-4FBB-A4C1-712DF7A12DB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F270-1F1B-4910-AA2C-68C3BFA87A2A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88619"/>
            <a:ext cx="2057400" cy="365125"/>
          </a:xfrm>
        </p:spPr>
        <p:txBody>
          <a:bodyPr/>
          <a:lstStyle>
            <a:lvl1pPr>
              <a:defRPr sz="2000"/>
            </a:lvl1pPr>
          </a:lstStyle>
          <a:p>
            <a:fld id="{0002EF9E-7B08-4A83-9546-CFD7B5BED25C}" type="slidenum">
              <a:rPr kumimoji="1" lang="ja-JP" altLang="en-US" smtClean="0"/>
              <a:pPr/>
              <a:t>‹#›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114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C635-359E-4CC9-8D27-7DD36A8BB762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4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3545-9555-4AB8-AF23-22E369977F92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25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1477-524A-46FA-AD52-24F7719A4E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498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4ED3-CB22-48D5-8DF7-4127659C8119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5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79EF-7051-418C-843E-15C852F86BD1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9DB-6352-4875-8797-A92CB0C3E22D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31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0063-F297-4C75-98C6-77A0D6F55CD6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03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DBD-41AC-4C7E-BB4D-73DA0E0D0C4F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2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3140-D6B6-42A8-89C0-F2BCF482BA36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1436" y="6448426"/>
            <a:ext cx="532563" cy="365125"/>
          </a:xfrm>
        </p:spPr>
        <p:txBody>
          <a:bodyPr/>
          <a:lstStyle>
            <a:lvl1pPr>
              <a:defRPr sz="2000"/>
            </a:lvl1pPr>
          </a:lstStyle>
          <a:p>
            <a:fld id="{0002EF9E-7B08-4A83-9546-CFD7B5BED25C}" type="slidenum">
              <a:rPr kumimoji="1" lang="ja-JP" altLang="en-US" smtClean="0"/>
              <a:pPr/>
              <a:t>‹#›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42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D82D-8B33-48C6-977E-350B15E178F7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96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39F-6889-440F-B426-3FC4F83ACBB3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6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2F65-C8D3-4D8E-9C97-6200AD9733CE}" type="datetime1">
              <a:rPr kumimoji="1" lang="ja-JP" altLang="en-US" smtClean="0"/>
              <a:t>2026/3/20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EF9E-7B08-4A83-9546-CFD7B5BED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52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6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7.wmf"/><Relationship Id="rId9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7.wmf"/><Relationship Id="rId7" Type="http://schemas.openxmlformats.org/officeDocument/2006/relationships/image" Target="../media/image19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emf"/><Relationship Id="rId9" Type="http://schemas.openxmlformats.org/officeDocument/2006/relationships/image" Target="../media/image2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FF576E-1B23-F24D-4300-A613D4144D96}"/>
              </a:ext>
            </a:extLst>
          </p:cNvPr>
          <p:cNvSpPr txBox="1"/>
          <p:nvPr/>
        </p:nvSpPr>
        <p:spPr>
          <a:xfrm>
            <a:off x="400228" y="357108"/>
            <a:ext cx="834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2060"/>
                </a:solidFill>
                <a:latin typeface="Helavetica"/>
              </a:rPr>
              <a:t>CALET</a:t>
            </a:r>
            <a:r>
              <a:rPr lang="ja-JP" altLang="en-US" sz="2800" b="1" dirty="0">
                <a:solidFill>
                  <a:srgbClr val="002060"/>
                </a:solidFill>
                <a:latin typeface="Helavetica"/>
              </a:rPr>
              <a:t>で観測された銀河宇宙線変動の</a:t>
            </a:r>
            <a:endParaRPr lang="en-US" altLang="ja-JP" sz="2800" b="1" dirty="0">
              <a:solidFill>
                <a:srgbClr val="002060"/>
              </a:solidFill>
              <a:latin typeface="Helavetica"/>
            </a:endParaRPr>
          </a:p>
          <a:p>
            <a:pPr algn="ctr"/>
            <a:r>
              <a:rPr lang="ja-JP" altLang="en-US" sz="2800" b="1" dirty="0">
                <a:solidFill>
                  <a:srgbClr val="002060"/>
                </a:solidFill>
                <a:latin typeface="Helavetica"/>
              </a:rPr>
              <a:t>太陽活動度に対する遅れの電荷符号依存性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6597EE-DDC1-5E70-F763-6EF24D8A593D}"/>
              </a:ext>
            </a:extLst>
          </p:cNvPr>
          <p:cNvSpPr txBox="1"/>
          <p:nvPr/>
        </p:nvSpPr>
        <p:spPr>
          <a:xfrm>
            <a:off x="1705397" y="1658993"/>
            <a:ext cx="5000087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kumimoji="1" lang="ja-JP" altLang="en-US" sz="2000" dirty="0">
                <a:solidFill>
                  <a:srgbClr val="002060"/>
                </a:solidFill>
                <a:latin typeface="Halavetica"/>
              </a:rPr>
              <a:t>宗像一起</a:t>
            </a:r>
            <a:r>
              <a:rPr kumimoji="1" lang="en-US" altLang="ja-JP" sz="2000" baseline="30000" dirty="0">
                <a:solidFill>
                  <a:srgbClr val="002060"/>
                </a:solidFill>
                <a:latin typeface="Halavetica"/>
              </a:rPr>
              <a:t>1</a:t>
            </a:r>
            <a:r>
              <a:rPr kumimoji="1" lang="en-US" altLang="ja-JP" sz="2000" dirty="0">
                <a:solidFill>
                  <a:srgbClr val="002060"/>
                </a:solidFill>
                <a:latin typeface="Halavetica"/>
              </a:rPr>
              <a:t>, </a:t>
            </a:r>
            <a:r>
              <a:rPr kumimoji="1" lang="ja-JP" altLang="en-US" sz="2000" dirty="0">
                <a:solidFill>
                  <a:srgbClr val="002060"/>
                </a:solidFill>
                <a:latin typeface="Halavetica"/>
              </a:rPr>
              <a:t>三宅晶子</a:t>
            </a:r>
            <a:r>
              <a:rPr kumimoji="1" lang="en-US" altLang="ja-JP" sz="2000" baseline="30000" dirty="0">
                <a:solidFill>
                  <a:srgbClr val="002060"/>
                </a:solidFill>
                <a:latin typeface="Halavetica"/>
              </a:rPr>
              <a:t>2</a:t>
            </a:r>
            <a:r>
              <a:rPr kumimoji="1" lang="en-US" altLang="ja-JP" sz="2000" dirty="0">
                <a:solidFill>
                  <a:srgbClr val="002060"/>
                </a:solidFill>
                <a:latin typeface="Halavetica"/>
              </a:rPr>
              <a:t>, </a:t>
            </a:r>
            <a:r>
              <a:rPr kumimoji="1" lang="ja-JP" altLang="en-US" sz="2000" dirty="0">
                <a:solidFill>
                  <a:srgbClr val="002060"/>
                </a:solidFill>
                <a:latin typeface="Halavetica"/>
              </a:rPr>
              <a:t>赤池陽水</a:t>
            </a:r>
            <a:r>
              <a:rPr kumimoji="1" lang="en-US" altLang="ja-JP" sz="2000" baseline="30000" dirty="0">
                <a:solidFill>
                  <a:srgbClr val="002060"/>
                </a:solidFill>
                <a:latin typeface="Halavetica"/>
              </a:rPr>
              <a:t>3</a:t>
            </a:r>
            <a:r>
              <a:rPr kumimoji="1" lang="en-US" altLang="ja-JP" sz="2000" dirty="0">
                <a:solidFill>
                  <a:srgbClr val="002060"/>
                </a:solidFill>
                <a:latin typeface="Halavetica"/>
              </a:rPr>
              <a:t>, </a:t>
            </a:r>
            <a:r>
              <a:rPr kumimoji="1" lang="ja-JP" altLang="en-US" sz="2000" dirty="0">
                <a:solidFill>
                  <a:srgbClr val="002060"/>
                </a:solidFill>
                <a:latin typeface="Halavetica"/>
              </a:rPr>
              <a:t>鳥居祥二</a:t>
            </a:r>
            <a:r>
              <a:rPr kumimoji="1" lang="en-US" altLang="ja-JP" sz="2000" baseline="30000" dirty="0">
                <a:solidFill>
                  <a:srgbClr val="002060"/>
                </a:solidFill>
                <a:latin typeface="Halavetica"/>
              </a:rPr>
              <a:t>3</a:t>
            </a:r>
            <a:endParaRPr kumimoji="1" lang="en-US" altLang="ja-JP" sz="2000" dirty="0">
              <a:solidFill>
                <a:srgbClr val="002060"/>
              </a:solidFill>
              <a:latin typeface="Halavetica"/>
            </a:endParaRPr>
          </a:p>
          <a:p>
            <a:pPr algn="ctr"/>
            <a:r>
              <a:rPr kumimoji="1" lang="en-US" altLang="ja-JP" sz="2000" dirty="0">
                <a:solidFill>
                  <a:srgbClr val="002060"/>
                </a:solidFill>
                <a:latin typeface="Halavetica"/>
              </a:rPr>
              <a:t>the CALET collaboration</a:t>
            </a:r>
            <a:endParaRPr kumimoji="1" lang="ja-JP" altLang="en-US" sz="2000" dirty="0">
              <a:solidFill>
                <a:srgbClr val="002060"/>
              </a:solidFill>
              <a:latin typeface="Halavetic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01CFDC-CD55-37F4-6143-831164D33C90}"/>
              </a:ext>
            </a:extLst>
          </p:cNvPr>
          <p:cNvSpPr txBox="1"/>
          <p:nvPr/>
        </p:nvSpPr>
        <p:spPr>
          <a:xfrm>
            <a:off x="2556057" y="2610459"/>
            <a:ext cx="31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aseline="30000" dirty="0">
                <a:solidFill>
                  <a:srgbClr val="002060"/>
                </a:solidFill>
                <a:latin typeface="Halavetica"/>
              </a:rPr>
              <a:t>1 </a:t>
            </a:r>
            <a:r>
              <a:rPr kumimoji="1" lang="ja-JP" altLang="en-US" sz="1600" dirty="0">
                <a:solidFill>
                  <a:srgbClr val="002060"/>
                </a:solidFill>
                <a:latin typeface="Halavetica"/>
              </a:rPr>
              <a:t>信州大理</a:t>
            </a:r>
            <a:r>
              <a:rPr kumimoji="1" lang="en-US" altLang="ja-JP" sz="1600" dirty="0">
                <a:solidFill>
                  <a:srgbClr val="002060"/>
                </a:solidFill>
                <a:latin typeface="Halavetica"/>
              </a:rPr>
              <a:t>, </a:t>
            </a:r>
            <a:r>
              <a:rPr kumimoji="1" lang="en-US" altLang="ja-JP" sz="1600" baseline="30000" dirty="0">
                <a:solidFill>
                  <a:srgbClr val="002060"/>
                </a:solidFill>
                <a:latin typeface="Halavetica"/>
              </a:rPr>
              <a:t>2 </a:t>
            </a:r>
            <a:r>
              <a:rPr kumimoji="1" lang="ja-JP" altLang="en-US" sz="1600" dirty="0">
                <a:solidFill>
                  <a:srgbClr val="002060"/>
                </a:solidFill>
                <a:latin typeface="Halavetica"/>
              </a:rPr>
              <a:t>岐阜高専</a:t>
            </a:r>
            <a:r>
              <a:rPr kumimoji="1" lang="en-US" altLang="ja-JP" sz="1600" dirty="0">
                <a:solidFill>
                  <a:srgbClr val="002060"/>
                </a:solidFill>
                <a:latin typeface="Halavetica"/>
              </a:rPr>
              <a:t>, </a:t>
            </a:r>
            <a:r>
              <a:rPr kumimoji="1" lang="en-US" altLang="ja-JP" sz="1600" baseline="30000" dirty="0">
                <a:solidFill>
                  <a:srgbClr val="002060"/>
                </a:solidFill>
                <a:latin typeface="Halavetica"/>
              </a:rPr>
              <a:t>3 </a:t>
            </a:r>
            <a:r>
              <a:rPr kumimoji="1" lang="ja-JP" altLang="en-US" sz="1600" dirty="0">
                <a:solidFill>
                  <a:srgbClr val="002060"/>
                </a:solidFill>
                <a:latin typeface="Halavetica"/>
              </a:rPr>
              <a:t>早稲田大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71215F-548B-0620-677A-556F62EC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23" y="1258932"/>
            <a:ext cx="1231527" cy="123152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064D652-7A12-DE9C-B5C9-9077B0B55199}"/>
              </a:ext>
            </a:extLst>
          </p:cNvPr>
          <p:cNvGrpSpPr/>
          <p:nvPr/>
        </p:nvGrpSpPr>
        <p:grpSpPr>
          <a:xfrm>
            <a:off x="6863836" y="2551061"/>
            <a:ext cx="1961700" cy="387487"/>
            <a:chOff x="7005601" y="3142458"/>
            <a:chExt cx="1961700" cy="38748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74A93AD-7CEB-910C-9F12-4C2742194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5601" y="3158470"/>
              <a:ext cx="557213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99D528B-C920-9D01-52DC-DF7F6410F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9835" y="3158470"/>
              <a:ext cx="564642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82F7F4E-E5C0-EC4B-2025-C67702FD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61498" y="3142458"/>
              <a:ext cx="705803" cy="371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7ADA7C-8A98-F9A6-CED5-7963D9682C4B}"/>
              </a:ext>
            </a:extLst>
          </p:cNvPr>
          <p:cNvSpPr txBox="1"/>
          <p:nvPr/>
        </p:nvSpPr>
        <p:spPr>
          <a:xfrm>
            <a:off x="6078737" y="32164"/>
            <a:ext cx="3148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Halavetica"/>
              </a:rPr>
              <a:t>日本物理学会</a:t>
            </a:r>
            <a:r>
              <a:rPr kumimoji="1" lang="en-US" altLang="ja-JP" sz="1200" dirty="0">
                <a:solidFill>
                  <a:srgbClr val="002060"/>
                </a:solidFill>
                <a:latin typeface="Halavetica"/>
              </a:rPr>
              <a:t>2026</a:t>
            </a:r>
            <a:r>
              <a:rPr kumimoji="1" lang="ja-JP" altLang="en-US" sz="1200" dirty="0">
                <a:solidFill>
                  <a:srgbClr val="002060"/>
                </a:solidFill>
                <a:latin typeface="Halavetica"/>
              </a:rPr>
              <a:t>年春季大会（</a:t>
            </a:r>
            <a:r>
              <a:rPr kumimoji="1" lang="en-US" altLang="ja-JP" sz="1200" dirty="0">
                <a:solidFill>
                  <a:srgbClr val="002060"/>
                </a:solidFill>
                <a:latin typeface="Halavetica"/>
              </a:rPr>
              <a:t>23aW2-11</a:t>
            </a:r>
            <a:r>
              <a:rPr kumimoji="1" lang="ja-JP" altLang="en-US" sz="1200" dirty="0">
                <a:solidFill>
                  <a:srgbClr val="002060"/>
                </a:solidFill>
                <a:latin typeface="Halavetica"/>
              </a:rPr>
              <a:t>）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38C9714F-0D8D-5B51-9F57-4D3D2180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z="1800" smtClean="0">
                <a:solidFill>
                  <a:srgbClr val="002060"/>
                </a:solidFill>
              </a:rPr>
              <a:t>1</a:t>
            </a:fld>
            <a:endParaRPr kumimoji="1" lang="ja-JP" altLang="en-US" sz="1800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4B5C4B-EF86-6FC9-EE59-962ECA1FD87F}"/>
              </a:ext>
            </a:extLst>
          </p:cNvPr>
          <p:cNvSpPr txBox="1"/>
          <p:nvPr/>
        </p:nvSpPr>
        <p:spPr>
          <a:xfrm>
            <a:off x="2565638" y="1324549"/>
            <a:ext cx="3785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Adriani+</a:t>
            </a:r>
            <a:r>
              <a:rPr kumimoji="1" lang="ja-JP" altLang="en-US" sz="1400" dirty="0">
                <a:solidFill>
                  <a:srgbClr val="0000FF"/>
                </a:solidFill>
              </a:rPr>
              <a:t> </a:t>
            </a:r>
            <a:r>
              <a:rPr kumimoji="1" lang="en-US" altLang="ja-JP" sz="1400" dirty="0">
                <a:solidFill>
                  <a:srgbClr val="0000FF"/>
                </a:solidFill>
              </a:rPr>
              <a:t>PTEP</a:t>
            </a:r>
            <a:r>
              <a:rPr kumimoji="1" lang="ja-JP" altLang="en-US" sz="1400" dirty="0">
                <a:solidFill>
                  <a:srgbClr val="0000FF"/>
                </a:solidFill>
              </a:rPr>
              <a:t> </a:t>
            </a:r>
            <a:r>
              <a:rPr kumimoji="1" lang="en-US" altLang="ja-JP" sz="1400" dirty="0">
                <a:solidFill>
                  <a:srgbClr val="0000FF"/>
                </a:solidFill>
              </a:rPr>
              <a:t>2026</a:t>
            </a:r>
            <a:r>
              <a:rPr kumimoji="1" lang="ja-JP" altLang="en-US" sz="1400" dirty="0">
                <a:solidFill>
                  <a:srgbClr val="0000FF"/>
                </a:solidFill>
              </a:rPr>
              <a:t> </a:t>
            </a:r>
            <a:r>
              <a:rPr kumimoji="1" lang="en-US" altLang="ja-JP" sz="1400" dirty="0">
                <a:solidFill>
                  <a:srgbClr val="0000FF"/>
                </a:solidFill>
              </a:rPr>
              <a:t>(</a:t>
            </a:r>
            <a:r>
              <a:rPr lang="en-US" altLang="ja-JP" sz="1400" dirty="0">
                <a:solidFill>
                  <a:srgbClr val="0000FF"/>
                </a:solidFill>
              </a:rPr>
              <a:t>DOI:10.1093/</a:t>
            </a:r>
            <a:r>
              <a:rPr lang="en-US" altLang="ja-JP" sz="1400" dirty="0" err="1">
                <a:solidFill>
                  <a:srgbClr val="0000FF"/>
                </a:solidFill>
              </a:rPr>
              <a:t>ptep</a:t>
            </a:r>
            <a:r>
              <a:rPr lang="en-US" altLang="ja-JP" sz="1400" dirty="0">
                <a:solidFill>
                  <a:srgbClr val="0000FF"/>
                </a:solidFill>
              </a:rPr>
              <a:t>/ptag025</a:t>
            </a:r>
            <a:r>
              <a:rPr kumimoji="1" lang="en-US" altLang="ja-JP" sz="1400" dirty="0">
                <a:solidFill>
                  <a:srgbClr val="0000FF"/>
                </a:solidFill>
              </a:rPr>
              <a:t>) 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80B60E0-4C17-C61E-4019-78BE4B0F4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12697" r="32258" b="11785"/>
          <a:stretch>
            <a:fillRect/>
          </a:stretch>
        </p:blipFill>
        <p:spPr>
          <a:xfrm>
            <a:off x="571893" y="1471994"/>
            <a:ext cx="784162" cy="1138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6FB6DF4-9850-280D-F6D4-8A394C21C7A0}"/>
                  </a:ext>
                </a:extLst>
              </p:cNvPr>
              <p:cNvSpPr txBox="1"/>
              <p:nvPr/>
            </p:nvSpPr>
            <p:spPr>
              <a:xfrm>
                <a:off x="330596" y="3344388"/>
                <a:ext cx="857210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中性子モニター（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NM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）で長期観測 された</a:t>
                </a:r>
                <a:r>
                  <a:rPr kumimoji="1" lang="ja-JP" altLang="en-US" sz="2400" u="sng" dirty="0">
                    <a:solidFill>
                      <a:srgbClr val="002060"/>
                    </a:solidFill>
                  </a:rPr>
                  <a:t>「遅れ」は偶数（奇数）サイクルで小さく（大きい）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。</a:t>
                </a:r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endParaRPr kumimoji="1" lang="en-US" altLang="ja-JP" sz="800" dirty="0">
                  <a:solidFill>
                    <a:srgbClr val="002060"/>
                  </a:solidFill>
                </a:endParaRPr>
              </a:p>
              <a:p>
                <a:pPr marL="1076325"/>
                <a:r>
                  <a:rPr kumimoji="1" lang="ja-JP" altLang="en-US" sz="2400" dirty="0">
                    <a:solidFill>
                      <a:srgbClr val="002060"/>
                    </a:solidFill>
                  </a:rPr>
                  <a:t>⇒　ドリフト効果による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22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年変動が示唆される。</a:t>
                </a:r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pPr indent="12700">
                  <a:buFont typeface="Arial" panose="020B0604020202020204" pitchFamily="34" charset="0"/>
                  <a:buChar char="•"/>
                </a:pPr>
                <a:endParaRPr kumimoji="1" lang="en-US" altLang="ja-JP" sz="10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ドリフト効果は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𝑞𝐴</m:t>
                    </m:r>
                    <m:r>
                      <a:rPr kumimoji="1" lang="en-US" altLang="ja-JP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≶0</m:t>
                    </m:r>
                  </m:oMath>
                </a14:m>
                <a:r>
                  <a:rPr kumimoji="1" lang="ja-JP" altLang="en-US" sz="2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の違いに現れるが、</a:t>
                </a:r>
                <a:r>
                  <a:rPr kumimoji="1" lang="en-US" altLang="ja-JP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NM</a:t>
                </a:r>
                <a:r>
                  <a:rPr kumimoji="1" lang="ja-JP" alt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ja-JP" alt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の宇宙線のみを観測</a:t>
                </a:r>
                <a:r>
                  <a:rPr kumimoji="1" lang="ja-JP" altLang="en-US" sz="2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。</a:t>
                </a:r>
                <a:endParaRPr kumimoji="1" lang="en-US" altLang="ja-JP" sz="240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endParaRPr kumimoji="1" lang="en-US" altLang="ja-JP" sz="100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en-US" altLang="ja-JP" sz="2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CALET</a:t>
                </a:r>
                <a:r>
                  <a:rPr kumimoji="1" lang="ja-JP" altLang="en-US" sz="2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による</a:t>
                </a:r>
                <a:r>
                  <a:rPr kumimoji="1" lang="ja-JP" alt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陽子（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ja-JP" alt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）と電子（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kumimoji="1" lang="ja-JP" alt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）の同時観測</a:t>
                </a:r>
                <a:r>
                  <a:rPr kumimoji="1" lang="ja-JP" altLang="en-US" sz="2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により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ドリフト効果を検証する。</a:t>
                </a:r>
                <a:endParaRPr kumimoji="1" lang="en-US" altLang="ja-JP" sz="240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6FB6DF4-9850-280D-F6D4-8A394C21C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6" y="3344388"/>
                <a:ext cx="8572106" cy="3108543"/>
              </a:xfrm>
              <a:prstGeom prst="rect">
                <a:avLst/>
              </a:prstGeom>
              <a:blipFill>
                <a:blip r:embed="rId8"/>
                <a:stretch>
                  <a:fillRect l="-925" t="-1765" r="-284" b="-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18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E51132F-9384-50BB-BE1E-9BF820E3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pPr/>
              <a:t>10</a:t>
            </a:fld>
            <a:endParaRPr kumimoji="1" lang="ja-JP" altLang="en-US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F9BF50-437E-95B4-C9AB-9B86CF862494}"/>
              </a:ext>
            </a:extLst>
          </p:cNvPr>
          <p:cNvSpPr txBox="1"/>
          <p:nvPr/>
        </p:nvSpPr>
        <p:spPr>
          <a:xfrm>
            <a:off x="3729884" y="132574"/>
            <a:ext cx="133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まとめ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4D9BB43-3CA5-3C19-33C3-68149D7399C9}"/>
                  </a:ext>
                </a:extLst>
              </p:cNvPr>
              <p:cNvSpPr txBox="1"/>
              <p:nvPr/>
            </p:nvSpPr>
            <p:spPr>
              <a:xfrm>
                <a:off x="263272" y="982176"/>
                <a:ext cx="8617456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CALET/AMS02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で観測された、陽子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/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電子変動の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SSN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に対する「遅れ」を報告した。</a:t>
                </a:r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endParaRPr kumimoji="1" lang="en-US" altLang="ja-JP" sz="12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A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＞０（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2015-2024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）には陽子（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11 CRs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）と電子（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12 CRs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）の「遅れ」は同程度である。</a:t>
                </a:r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endParaRPr kumimoji="1" lang="en-US" altLang="ja-JP" sz="12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それに対して、㉔サイクル（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2009-2019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）の「遅れ」は陽子で小さく（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5 CRs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）、電子で大きい（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15 CRs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）ことが判った。</a:t>
                </a:r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endParaRPr kumimoji="1" lang="en-US" altLang="ja-JP" sz="12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これは「遅れ」の電荷符号依存性を観測した初めての結果である。</a:t>
                </a:r>
                <a:endParaRPr kumimoji="1" lang="en-US" altLang="ja-JP" sz="2400" dirty="0">
                  <a:solidFill>
                    <a:srgbClr val="002060"/>
                  </a:solidFill>
                </a:endParaRPr>
              </a:p>
              <a:p>
                <a:endParaRPr kumimoji="1" lang="en-US" altLang="ja-JP" sz="12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これらの観測結果が、宇宙線変動プロファイル（</a:t>
                </a:r>
                <a:r>
                  <a:rPr kumimoji="1" lang="en-US" altLang="ja-JP" sz="2400" dirty="0">
                    <a:solidFill>
                      <a:srgbClr val="002060"/>
                    </a:solidFill>
                  </a:rPr>
                  <a:t> Broad-top” (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𝑞𝐴</m:t>
                    </m:r>
                    <m:r>
                      <a:rPr kumimoji="1"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ja-JP" sz="2400" dirty="0">
                    <a:solidFill>
                      <a:srgbClr val="002060"/>
                    </a:solidFill>
                  </a:rPr>
                  <a:t>) and “Peaked-top”  (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𝑞𝐴</m:t>
                    </m:r>
                    <m:r>
                      <a:rPr kumimoji="1" lang="en-US" altLang="ja-JP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kumimoji="1" lang="en-US" altLang="ja-JP" sz="2400" dirty="0">
                    <a:solidFill>
                      <a:srgbClr val="002060"/>
                    </a:solidFill>
                  </a:rPr>
                  <a:t>) </a:t>
                </a:r>
                <a:r>
                  <a:rPr kumimoji="1" lang="ja-JP" altLang="en-US" sz="2400" dirty="0">
                    <a:solidFill>
                      <a:srgbClr val="002060"/>
                    </a:solidFill>
                  </a:rPr>
                  <a:t>）から期待されることを定性的に示した。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4D9BB43-3CA5-3C19-33C3-68149D739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2" y="982176"/>
                <a:ext cx="8617456" cy="4893647"/>
              </a:xfrm>
              <a:prstGeom prst="rect">
                <a:avLst/>
              </a:prstGeom>
              <a:blipFill>
                <a:blip r:embed="rId3"/>
                <a:stretch>
                  <a:fillRect l="-919" t="-1121" r="-1909" b="-1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9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スライド番号プレースホルダー 98">
            <a:extLst>
              <a:ext uri="{FF2B5EF4-FFF2-40B4-BE49-F238E27FC236}">
                <a16:creationId xmlns:a16="http://schemas.microsoft.com/office/drawing/2014/main" id="{59916749-ED04-B91E-340A-92B8A882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F17B96-546C-65E9-83F8-443907D4BE94}"/>
              </a:ext>
            </a:extLst>
          </p:cNvPr>
          <p:cNvSpPr txBox="1"/>
          <p:nvPr/>
        </p:nvSpPr>
        <p:spPr>
          <a:xfrm>
            <a:off x="1424844" y="49598"/>
            <a:ext cx="6551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000" b="1" dirty="0">
                <a:solidFill>
                  <a:srgbClr val="002060"/>
                </a:solidFill>
                <a:latin typeface="Helavetica"/>
              </a:rPr>
              <a:t>NM</a:t>
            </a:r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で観測される「遅れ」の</a:t>
            </a:r>
            <a:r>
              <a:rPr kumimoji="1" lang="en-US" altLang="ja-JP" sz="3000" b="1" dirty="0">
                <a:solidFill>
                  <a:srgbClr val="002060"/>
                </a:solidFill>
                <a:latin typeface="Helavetica"/>
              </a:rPr>
              <a:t>22</a:t>
            </a:r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年変動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8DC1E9-C64E-13DD-41C2-1FAE76493327}"/>
              </a:ext>
            </a:extLst>
          </p:cNvPr>
          <p:cNvSpPr txBox="1"/>
          <p:nvPr/>
        </p:nvSpPr>
        <p:spPr>
          <a:xfrm>
            <a:off x="767250" y="6007575"/>
            <a:ext cx="760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2060"/>
                </a:solidFill>
                <a:latin typeface="Helavetica"/>
              </a:rPr>
              <a:t>「遅れ」は奇数サイクル</a:t>
            </a:r>
            <a:r>
              <a:rPr kumimoji="1" lang="en-US" altLang="ja-JP" sz="2400" dirty="0">
                <a:solidFill>
                  <a:srgbClr val="002060"/>
                </a:solidFill>
                <a:latin typeface="Helavetica"/>
              </a:rPr>
              <a:t>(</a:t>
            </a:r>
            <a:r>
              <a:rPr kumimoji="1" lang="en-US" altLang="ja-JP" sz="2400" dirty="0">
                <a:solidFill>
                  <a:srgbClr val="FF0000"/>
                </a:solidFill>
                <a:latin typeface="Helavetica"/>
              </a:rPr>
              <a:t>A&gt;0 </a:t>
            </a:r>
            <a:r>
              <a:rPr kumimoji="1" lang="en-US" altLang="ja-JP" sz="2400" dirty="0">
                <a:latin typeface="Helavetica"/>
              </a:rPr>
              <a:t>to </a:t>
            </a:r>
            <a:r>
              <a:rPr kumimoji="1" lang="en-US" altLang="ja-JP" sz="2400" dirty="0">
                <a:solidFill>
                  <a:srgbClr val="0000FF"/>
                </a:solidFill>
                <a:latin typeface="Helavetica"/>
              </a:rPr>
              <a:t>A&lt;0)</a:t>
            </a:r>
            <a:r>
              <a:rPr kumimoji="1" lang="ja-JP" altLang="en-US" sz="2400" b="1" dirty="0">
                <a:solidFill>
                  <a:srgbClr val="002060"/>
                </a:solidFill>
                <a:latin typeface="Helavetica"/>
              </a:rPr>
              <a:t>で有意に大きく、偶数サイクル</a:t>
            </a:r>
            <a:r>
              <a:rPr kumimoji="1" lang="en-US" altLang="ja-JP" sz="2400" dirty="0">
                <a:solidFill>
                  <a:srgbClr val="002060"/>
                </a:solidFill>
                <a:latin typeface="Helavetica"/>
              </a:rPr>
              <a:t>(</a:t>
            </a:r>
            <a:r>
              <a:rPr kumimoji="1" lang="en-US" altLang="ja-JP" sz="2400" dirty="0">
                <a:solidFill>
                  <a:srgbClr val="0000FF"/>
                </a:solidFill>
                <a:latin typeface="Helavetica"/>
              </a:rPr>
              <a:t>A&lt;0</a:t>
            </a:r>
            <a:r>
              <a:rPr kumimoji="1" lang="en-US" altLang="ja-JP" sz="2400" dirty="0">
                <a:solidFill>
                  <a:srgbClr val="FF0000"/>
                </a:solidFill>
                <a:latin typeface="Helavetica"/>
              </a:rPr>
              <a:t> </a:t>
            </a:r>
            <a:r>
              <a:rPr kumimoji="1" lang="en-US" altLang="ja-JP" sz="2400" dirty="0">
                <a:latin typeface="Helavetica"/>
              </a:rPr>
              <a:t>to</a:t>
            </a:r>
            <a:r>
              <a:rPr kumimoji="1" lang="en-US" altLang="ja-JP" sz="2400" dirty="0">
                <a:solidFill>
                  <a:srgbClr val="0000FF"/>
                </a:solidFill>
                <a:latin typeface="Helavetica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Helavetica"/>
              </a:rPr>
              <a:t>A&gt;0</a:t>
            </a:r>
            <a:r>
              <a:rPr kumimoji="1" lang="en-US" altLang="ja-JP" sz="2400" dirty="0">
                <a:solidFill>
                  <a:srgbClr val="0000FF"/>
                </a:solidFill>
                <a:latin typeface="Helavetica"/>
              </a:rPr>
              <a:t>)</a:t>
            </a:r>
            <a:r>
              <a:rPr kumimoji="1" lang="ja-JP" altLang="en-US" sz="2400" b="1" dirty="0">
                <a:solidFill>
                  <a:srgbClr val="002060"/>
                </a:solidFill>
                <a:latin typeface="Helavetica"/>
              </a:rPr>
              <a:t>で小さい。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CF1EAF-01CE-12E0-ADB0-7881CC3AA708}"/>
              </a:ext>
            </a:extLst>
          </p:cNvPr>
          <p:cNvSpPr txBox="1"/>
          <p:nvPr/>
        </p:nvSpPr>
        <p:spPr>
          <a:xfrm>
            <a:off x="-17602" y="434926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Helavetica"/>
              </a:rPr>
              <a:t>SSN (Sun Spot Number)</a:t>
            </a:r>
            <a:endParaRPr kumimoji="1" lang="ja-JP" altLang="en-US" sz="1600" dirty="0">
              <a:solidFill>
                <a:srgbClr val="0000FF"/>
              </a:solidFill>
              <a:latin typeface="Helavetica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AD05BE2-BDBE-8B84-67CE-7E5E7E8477CF}"/>
              </a:ext>
            </a:extLst>
          </p:cNvPr>
          <p:cNvGrpSpPr/>
          <p:nvPr/>
        </p:nvGrpSpPr>
        <p:grpSpPr>
          <a:xfrm>
            <a:off x="72000" y="678016"/>
            <a:ext cx="9017526" cy="5173311"/>
            <a:chOff x="72000" y="678016"/>
            <a:chExt cx="9017526" cy="5173311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64710F8-D1BC-EF1F-AFE0-FCC71E36C8F4}"/>
                </a:ext>
              </a:extLst>
            </p:cNvPr>
            <p:cNvSpPr txBox="1"/>
            <p:nvPr/>
          </p:nvSpPr>
          <p:spPr>
            <a:xfrm>
              <a:off x="7814629" y="4414853"/>
              <a:ext cx="116249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rgbClr val="009900"/>
                  </a:solidFill>
                  <a:latin typeface="Helavetica"/>
                </a:rPr>
                <a:t>Thick-loop</a:t>
              </a:r>
            </a:p>
            <a:p>
              <a:pPr algn="ctr"/>
              <a:r>
                <a:rPr kumimoji="1" lang="en-US" altLang="ja-JP" dirty="0">
                  <a:solidFill>
                    <a:srgbClr val="009900"/>
                  </a:solidFill>
                  <a:latin typeface="Helavetica"/>
                </a:rPr>
                <a:t>(Long lag)</a:t>
              </a:r>
            </a:p>
            <a:p>
              <a:pPr algn="ctr"/>
              <a:endParaRPr kumimoji="1" lang="en-US" altLang="ja-JP" sz="800" dirty="0">
                <a:solidFill>
                  <a:srgbClr val="009900"/>
                </a:solidFill>
                <a:latin typeface="Helavetica"/>
              </a:endParaRPr>
            </a:p>
            <a:p>
              <a:pPr algn="ctr"/>
              <a:r>
                <a:rPr kumimoji="1" lang="en-US" altLang="ja-JP" dirty="0">
                  <a:solidFill>
                    <a:srgbClr val="009900"/>
                  </a:solidFill>
                  <a:latin typeface="Helavetica"/>
                </a:rPr>
                <a:t>Thin-loop</a:t>
              </a:r>
            </a:p>
            <a:p>
              <a:pPr algn="ctr"/>
              <a:r>
                <a:rPr kumimoji="1" lang="en-US" altLang="ja-JP" dirty="0">
                  <a:solidFill>
                    <a:srgbClr val="009900"/>
                  </a:solidFill>
                  <a:latin typeface="Helavetica"/>
                </a:rPr>
                <a:t>(Short lag)</a:t>
              </a:r>
              <a:endParaRPr kumimoji="1" lang="ja-JP" altLang="en-US" dirty="0">
                <a:solidFill>
                  <a:srgbClr val="009900"/>
                </a:solidFill>
                <a:latin typeface="Helavetica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F32C50B-DDC3-8710-DC12-59BD53E6F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06" y="1119708"/>
              <a:ext cx="8999220" cy="1531620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53FA3D81-98C4-EDF9-7D9A-6CE3AC38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0" y="2488006"/>
              <a:ext cx="9000000" cy="1646064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6E10346D-D138-900F-530A-A61BFC870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726" y="4367424"/>
              <a:ext cx="1423035" cy="1400175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BD033E12-C1E7-B69A-6A3D-D858469F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5494" y="4403862"/>
              <a:ext cx="1457325" cy="1405890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01E29ABC-3ABE-581D-86CE-E0F51F718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4000" y="4409577"/>
              <a:ext cx="1434465" cy="1400175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D52BF2FF-4731-B92E-CBED-CFA37E7DF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3455" y="4451152"/>
              <a:ext cx="1445895" cy="1400175"/>
            </a:xfrm>
            <a:prstGeom prst="rect">
              <a:avLst/>
            </a:prstGeom>
          </p:spPr>
        </p:pic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15EDD903-6215-F2E6-8F37-718F67D8B0CB}"/>
                </a:ext>
              </a:extLst>
            </p:cNvPr>
            <p:cNvCxnSpPr/>
            <p:nvPr/>
          </p:nvCxnSpPr>
          <p:spPr>
            <a:xfrm>
              <a:off x="1571870" y="1243327"/>
              <a:ext cx="0" cy="4608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B71D249E-0C34-68F3-ED14-85A149A79A7C}"/>
                </a:ext>
              </a:extLst>
            </p:cNvPr>
            <p:cNvCxnSpPr/>
            <p:nvPr/>
          </p:nvCxnSpPr>
          <p:spPr>
            <a:xfrm>
              <a:off x="2957647" y="1243327"/>
              <a:ext cx="0" cy="4608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E91FB1C1-6ADC-83CF-7C9B-E18220DF4E8C}"/>
                </a:ext>
              </a:extLst>
            </p:cNvPr>
            <p:cNvCxnSpPr/>
            <p:nvPr/>
          </p:nvCxnSpPr>
          <p:spPr>
            <a:xfrm>
              <a:off x="4490439" y="1243327"/>
              <a:ext cx="0" cy="4572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C5E433EE-44FB-3A09-E464-C18BB759AF21}"/>
                </a:ext>
              </a:extLst>
            </p:cNvPr>
            <p:cNvCxnSpPr/>
            <p:nvPr/>
          </p:nvCxnSpPr>
          <p:spPr>
            <a:xfrm>
              <a:off x="6240925" y="1243327"/>
              <a:ext cx="0" cy="4608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EE9D7034-D1C6-D406-506E-A49179E0C68D}"/>
                </a:ext>
              </a:extLst>
            </p:cNvPr>
            <p:cNvCxnSpPr/>
            <p:nvPr/>
          </p:nvCxnSpPr>
          <p:spPr>
            <a:xfrm>
              <a:off x="7689350" y="1243327"/>
              <a:ext cx="0" cy="4608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BBC3711B-AB3D-CF53-AFDB-B04B27675380}"/>
                </a:ext>
              </a:extLst>
            </p:cNvPr>
            <p:cNvSpPr txBox="1"/>
            <p:nvPr/>
          </p:nvSpPr>
          <p:spPr>
            <a:xfrm>
              <a:off x="3438822" y="223447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㉒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D674234B-2F7C-56C8-F029-D4F3C1D054B2}"/>
                </a:ext>
              </a:extLst>
            </p:cNvPr>
            <p:cNvSpPr txBox="1"/>
            <p:nvPr/>
          </p:nvSpPr>
          <p:spPr>
            <a:xfrm>
              <a:off x="6753721" y="223447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㉔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C648D4BD-AE52-100A-1528-E8F411357619}"/>
                </a:ext>
              </a:extLst>
            </p:cNvPr>
            <p:cNvSpPr txBox="1"/>
            <p:nvPr/>
          </p:nvSpPr>
          <p:spPr>
            <a:xfrm>
              <a:off x="8160102" y="223229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㉕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09592661-10FB-6885-36FD-C6BAA72EC8FD}"/>
                </a:ext>
              </a:extLst>
            </p:cNvPr>
            <p:cNvSpPr txBox="1"/>
            <p:nvPr/>
          </p:nvSpPr>
          <p:spPr>
            <a:xfrm>
              <a:off x="615343" y="223229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⑳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0BE1A329-15A0-5AF4-0C3F-53F66EC08482}"/>
                </a:ext>
              </a:extLst>
            </p:cNvPr>
            <p:cNvSpPr txBox="1"/>
            <p:nvPr/>
          </p:nvSpPr>
          <p:spPr>
            <a:xfrm>
              <a:off x="4969833" y="223229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㉓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F10C28F7-91B8-E2E1-D04C-4F021852D874}"/>
                </a:ext>
              </a:extLst>
            </p:cNvPr>
            <p:cNvSpPr txBox="1"/>
            <p:nvPr/>
          </p:nvSpPr>
          <p:spPr>
            <a:xfrm>
              <a:off x="2015830" y="223447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㉑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A33604A7-9234-ED99-AAFE-F231998173BC}"/>
                </a:ext>
              </a:extLst>
            </p:cNvPr>
            <p:cNvSpPr txBox="1"/>
            <p:nvPr/>
          </p:nvSpPr>
          <p:spPr>
            <a:xfrm>
              <a:off x="1312180" y="864766"/>
              <a:ext cx="601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min.</a:t>
              </a:r>
              <a:endParaRPr kumimoji="1" lang="ja-JP" altLang="en-US" dirty="0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F30FCFB1-12BF-FEF6-3AB1-1547567D4E7C}"/>
                </a:ext>
              </a:extLst>
            </p:cNvPr>
            <p:cNvSpPr txBox="1"/>
            <p:nvPr/>
          </p:nvSpPr>
          <p:spPr>
            <a:xfrm>
              <a:off x="2680022" y="871655"/>
              <a:ext cx="601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min.</a:t>
              </a:r>
              <a:endParaRPr kumimoji="1" lang="ja-JP" altLang="en-US" dirty="0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8D96A50C-8DB2-CC2D-0FEF-39AECA04059A}"/>
                </a:ext>
              </a:extLst>
            </p:cNvPr>
            <p:cNvSpPr txBox="1"/>
            <p:nvPr/>
          </p:nvSpPr>
          <p:spPr>
            <a:xfrm>
              <a:off x="4229746" y="857527"/>
              <a:ext cx="601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min.</a:t>
              </a:r>
              <a:endParaRPr kumimoji="1" lang="ja-JP" altLang="en-US" dirty="0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0BFEBC26-5993-3F3B-9D8E-328052E0A5E4}"/>
                </a:ext>
              </a:extLst>
            </p:cNvPr>
            <p:cNvSpPr txBox="1"/>
            <p:nvPr/>
          </p:nvSpPr>
          <p:spPr>
            <a:xfrm>
              <a:off x="5975354" y="871655"/>
              <a:ext cx="601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min.</a:t>
              </a:r>
              <a:endParaRPr kumimoji="1" lang="ja-JP" altLang="en-US" dirty="0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5255DD7C-BA66-5DC0-41AE-5E4312E77075}"/>
                </a:ext>
              </a:extLst>
            </p:cNvPr>
            <p:cNvSpPr txBox="1"/>
            <p:nvPr/>
          </p:nvSpPr>
          <p:spPr>
            <a:xfrm>
              <a:off x="7388626" y="899781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min.</a:t>
              </a:r>
              <a:endParaRPr kumimoji="1" lang="ja-JP" altLang="en-US" dirty="0"/>
            </a:p>
          </p:txBody>
        </p:sp>
        <p:sp>
          <p:nvSpPr>
            <p:cNvPr id="94" name="矢印: 左カーブ 93">
              <a:extLst>
                <a:ext uri="{FF2B5EF4-FFF2-40B4-BE49-F238E27FC236}">
                  <a16:creationId xmlns:a16="http://schemas.microsoft.com/office/drawing/2014/main" id="{E99B54ED-F03A-0384-079C-26F9618BE766}"/>
                </a:ext>
              </a:extLst>
            </p:cNvPr>
            <p:cNvSpPr/>
            <p:nvPr/>
          </p:nvSpPr>
          <p:spPr>
            <a:xfrm>
              <a:off x="2244302" y="4902749"/>
              <a:ext cx="169993" cy="29174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矢印: 左カーブ 94">
              <a:extLst>
                <a:ext uri="{FF2B5EF4-FFF2-40B4-BE49-F238E27FC236}">
                  <a16:creationId xmlns:a16="http://schemas.microsoft.com/office/drawing/2014/main" id="{79C0DA62-DBAA-7678-7835-970DEF709454}"/>
                </a:ext>
              </a:extLst>
            </p:cNvPr>
            <p:cNvSpPr/>
            <p:nvPr/>
          </p:nvSpPr>
          <p:spPr>
            <a:xfrm>
              <a:off x="4070875" y="4879292"/>
              <a:ext cx="169993" cy="29174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矢印: 左カーブ 95">
              <a:extLst>
                <a:ext uri="{FF2B5EF4-FFF2-40B4-BE49-F238E27FC236}">
                  <a16:creationId xmlns:a16="http://schemas.microsoft.com/office/drawing/2014/main" id="{83F53B32-1599-C5E2-A9E9-F41838031B4B}"/>
                </a:ext>
              </a:extLst>
            </p:cNvPr>
            <p:cNvSpPr/>
            <p:nvPr/>
          </p:nvSpPr>
          <p:spPr>
            <a:xfrm>
              <a:off x="5794397" y="4895185"/>
              <a:ext cx="169993" cy="29174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矢印: 左カーブ 96">
              <a:extLst>
                <a:ext uri="{FF2B5EF4-FFF2-40B4-BE49-F238E27FC236}">
                  <a16:creationId xmlns:a16="http://schemas.microsoft.com/office/drawing/2014/main" id="{65812C07-D22F-D4E2-CB94-D7243D601B20}"/>
                </a:ext>
              </a:extLst>
            </p:cNvPr>
            <p:cNvSpPr/>
            <p:nvPr/>
          </p:nvSpPr>
          <p:spPr>
            <a:xfrm>
              <a:off x="7343912" y="4902749"/>
              <a:ext cx="169993" cy="291748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C5F98DDF-4EF3-31DE-0003-E88A9FC6B48D}"/>
                </a:ext>
              </a:extLst>
            </p:cNvPr>
            <p:cNvSpPr txBox="1"/>
            <p:nvPr/>
          </p:nvSpPr>
          <p:spPr>
            <a:xfrm>
              <a:off x="1707741" y="521963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㉑</a:t>
              </a: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BE68B188-2420-AF51-C46B-08C72B4D3466}"/>
                </a:ext>
              </a:extLst>
            </p:cNvPr>
            <p:cNvSpPr txBox="1"/>
            <p:nvPr/>
          </p:nvSpPr>
          <p:spPr>
            <a:xfrm>
              <a:off x="3194259" y="52492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㉒</a:t>
              </a: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CCBEBA12-7DD1-471F-F6E3-6C09F0B2D5F7}"/>
                </a:ext>
              </a:extLst>
            </p:cNvPr>
            <p:cNvSpPr txBox="1"/>
            <p:nvPr/>
          </p:nvSpPr>
          <p:spPr>
            <a:xfrm>
              <a:off x="4870338" y="52492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㉓</a:t>
              </a: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57A98927-11DF-F582-2380-8CBEF1E4AE7A}"/>
                </a:ext>
              </a:extLst>
            </p:cNvPr>
            <p:cNvSpPr txBox="1"/>
            <p:nvPr/>
          </p:nvSpPr>
          <p:spPr>
            <a:xfrm>
              <a:off x="6420192" y="526150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㉔</a:t>
              </a: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2D50C48A-D4D6-668A-92BA-4AFBF00305CE}"/>
                </a:ext>
              </a:extLst>
            </p:cNvPr>
            <p:cNvCxnSpPr/>
            <p:nvPr/>
          </p:nvCxnSpPr>
          <p:spPr>
            <a:xfrm>
              <a:off x="648000" y="2651328"/>
              <a:ext cx="0" cy="1255999"/>
            </a:xfrm>
            <a:prstGeom prst="straightConnector1">
              <a:avLst/>
            </a:prstGeom>
            <a:ln w="31750">
              <a:solidFill>
                <a:srgbClr val="0000FF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FB606595-5A7D-2126-FC2D-2979780A2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000" y="1273998"/>
              <a:ext cx="0" cy="1255999"/>
            </a:xfrm>
            <a:prstGeom prst="straightConnector1">
              <a:avLst/>
            </a:prstGeom>
            <a:ln w="31750">
              <a:solidFill>
                <a:srgbClr val="0000FF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30335F0-9012-103E-39EE-4CF9F1EB8B44}"/>
                </a:ext>
              </a:extLst>
            </p:cNvPr>
            <p:cNvSpPr txBox="1"/>
            <p:nvPr/>
          </p:nvSpPr>
          <p:spPr>
            <a:xfrm>
              <a:off x="1273546" y="678016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B57E738-9742-C1C1-2A08-89C3981ADBD3}"/>
                </a:ext>
              </a:extLst>
            </p:cNvPr>
            <p:cNvSpPr txBox="1"/>
            <p:nvPr/>
          </p:nvSpPr>
          <p:spPr>
            <a:xfrm>
              <a:off x="4206255" y="708687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3705BC7-953F-7CE3-3496-EADBB205E000}"/>
                </a:ext>
              </a:extLst>
            </p:cNvPr>
            <p:cNvSpPr txBox="1"/>
            <p:nvPr/>
          </p:nvSpPr>
          <p:spPr>
            <a:xfrm>
              <a:off x="2628000" y="689717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A&lt;0</a:t>
              </a:r>
              <a:endParaRPr kumimoji="1" lang="ja-JP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4740971-3244-9E87-F454-19F832B1D2C1}"/>
                </a:ext>
              </a:extLst>
            </p:cNvPr>
            <p:cNvSpPr txBox="1"/>
            <p:nvPr/>
          </p:nvSpPr>
          <p:spPr>
            <a:xfrm>
              <a:off x="5904986" y="704021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A&lt;0</a:t>
              </a:r>
              <a:endParaRPr kumimoji="1" lang="ja-JP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46663C6-7323-65B8-68C9-471490E90A06}"/>
                </a:ext>
              </a:extLst>
            </p:cNvPr>
            <p:cNvSpPr txBox="1"/>
            <p:nvPr/>
          </p:nvSpPr>
          <p:spPr>
            <a:xfrm>
              <a:off x="7380000" y="704021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D6F01E-EFC3-8B8B-FCE0-3FCD465F3D5C}"/>
              </a:ext>
            </a:extLst>
          </p:cNvPr>
          <p:cNvSpPr txBox="1"/>
          <p:nvPr/>
        </p:nvSpPr>
        <p:spPr>
          <a:xfrm>
            <a:off x="7324027" y="479018"/>
            <a:ext cx="1673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OULU (</a:t>
            </a:r>
            <a:r>
              <a:rPr kumimoji="1" lang="en-US" altLang="ja-JP" sz="1600" dirty="0">
                <a:solidFill>
                  <a:srgbClr val="FF0000"/>
                </a:solidFill>
                <a:latin typeface="Helavetica"/>
              </a:rPr>
              <a:t>OULU</a:t>
            </a:r>
            <a:r>
              <a:rPr kumimoji="1" lang="en-US" altLang="ja-JP" sz="1600" dirty="0">
                <a:solidFill>
                  <a:srgbClr val="FF0000"/>
                </a:solidFill>
              </a:rPr>
              <a:t> NM)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C354B-7107-2217-E3B8-8E4BC0069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スライド番号プレースホルダー 98">
            <a:extLst>
              <a:ext uri="{FF2B5EF4-FFF2-40B4-BE49-F238E27FC236}">
                <a16:creationId xmlns:a16="http://schemas.microsoft.com/office/drawing/2014/main" id="{7D997679-2441-A2FE-E065-72E0785E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305B18-9D88-8DF6-648C-03BCAB4775FA}"/>
              </a:ext>
            </a:extLst>
          </p:cNvPr>
          <p:cNvSpPr txBox="1"/>
          <p:nvPr/>
        </p:nvSpPr>
        <p:spPr>
          <a:xfrm>
            <a:off x="332588" y="6102323"/>
            <a:ext cx="884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2060"/>
                </a:solidFill>
                <a:latin typeface="Helavetica"/>
              </a:rPr>
              <a:t>Max.-Max.</a:t>
            </a:r>
            <a:r>
              <a:rPr kumimoji="1" lang="ja-JP" altLang="en-US" sz="2400" b="1" dirty="0">
                <a:solidFill>
                  <a:srgbClr val="002060"/>
                </a:solidFill>
                <a:latin typeface="Helavetica"/>
              </a:rPr>
              <a:t>の期間を比べると、「遅れ」は</a:t>
            </a:r>
            <a:r>
              <a:rPr kumimoji="1" lang="en-US" altLang="ja-JP" sz="2400" b="1" dirty="0">
                <a:solidFill>
                  <a:srgbClr val="FF0000"/>
                </a:solidFill>
                <a:latin typeface="Helavetica"/>
              </a:rPr>
              <a:t>A&gt;0</a:t>
            </a:r>
            <a:r>
              <a:rPr kumimoji="1" lang="en-US" altLang="ja-JP" sz="2400" b="1" dirty="0">
                <a:solidFill>
                  <a:srgbClr val="002060"/>
                </a:solidFill>
                <a:latin typeface="Helavetica"/>
              </a:rPr>
              <a:t> </a:t>
            </a:r>
            <a:r>
              <a:rPr kumimoji="1" lang="ja-JP" altLang="en-US" sz="2400" b="1" dirty="0">
                <a:solidFill>
                  <a:srgbClr val="002060"/>
                </a:solidFill>
                <a:latin typeface="Helavetica"/>
              </a:rPr>
              <a:t>と</a:t>
            </a:r>
            <a:r>
              <a:rPr kumimoji="1" lang="en-US" altLang="ja-JP" sz="2400" b="1" dirty="0">
                <a:solidFill>
                  <a:srgbClr val="002060"/>
                </a:solidFill>
                <a:latin typeface="Helavetica"/>
              </a:rPr>
              <a:t> </a:t>
            </a:r>
            <a:r>
              <a:rPr kumimoji="1" lang="en-US" altLang="ja-JP" sz="2400" b="1" dirty="0">
                <a:solidFill>
                  <a:srgbClr val="0000FF"/>
                </a:solidFill>
                <a:latin typeface="Helavetica"/>
              </a:rPr>
              <a:t>A&lt;0</a:t>
            </a:r>
            <a:r>
              <a:rPr kumimoji="1" lang="ja-JP" altLang="en-US" sz="2400" b="1" dirty="0">
                <a:solidFill>
                  <a:srgbClr val="002060"/>
                </a:solidFill>
                <a:latin typeface="Helavetica"/>
              </a:rPr>
              <a:t>で同程度。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3891E7F-D896-7D5F-00AA-E41FF32484F6}"/>
              </a:ext>
            </a:extLst>
          </p:cNvPr>
          <p:cNvGrpSpPr/>
          <p:nvPr/>
        </p:nvGrpSpPr>
        <p:grpSpPr>
          <a:xfrm>
            <a:off x="72000" y="720000"/>
            <a:ext cx="9017526" cy="5224006"/>
            <a:chOff x="72000" y="720000"/>
            <a:chExt cx="9017526" cy="522400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0794016-B363-9CB3-8D24-D0C1576C8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06" y="1119708"/>
              <a:ext cx="8999220" cy="1531620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B056C62F-4C8D-3818-C9A5-519C613F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0" y="2488006"/>
              <a:ext cx="9000000" cy="1646064"/>
            </a:xfrm>
            <a:prstGeom prst="rect">
              <a:avLst/>
            </a:prstGeom>
          </p:spPr>
        </p:pic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DAD47C8B-C0E3-B99B-2FE5-F53DE0729D24}"/>
                </a:ext>
              </a:extLst>
            </p:cNvPr>
            <p:cNvCxnSpPr/>
            <p:nvPr/>
          </p:nvCxnSpPr>
          <p:spPr>
            <a:xfrm>
              <a:off x="2152885" y="1012006"/>
              <a:ext cx="0" cy="4896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CDD5453F-62C5-F098-179C-872269977F77}"/>
                </a:ext>
              </a:extLst>
            </p:cNvPr>
            <p:cNvCxnSpPr/>
            <p:nvPr/>
          </p:nvCxnSpPr>
          <p:spPr>
            <a:xfrm>
              <a:off x="3531097" y="1048006"/>
              <a:ext cx="0" cy="4896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F4C5C9A9-AFBB-25DB-16ED-E100E1E2F7E3}"/>
                </a:ext>
              </a:extLst>
            </p:cNvPr>
            <p:cNvCxnSpPr/>
            <p:nvPr/>
          </p:nvCxnSpPr>
          <p:spPr>
            <a:xfrm>
              <a:off x="5214109" y="1048006"/>
              <a:ext cx="0" cy="4896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74CC15F5-A59D-2A0D-E75D-E274E991A829}"/>
                </a:ext>
              </a:extLst>
            </p:cNvPr>
            <p:cNvCxnSpPr/>
            <p:nvPr/>
          </p:nvCxnSpPr>
          <p:spPr>
            <a:xfrm>
              <a:off x="6932251" y="1048006"/>
              <a:ext cx="0" cy="489600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1BCD3B63-26F3-7F4B-EB88-204E1FA2B519}"/>
                </a:ext>
              </a:extLst>
            </p:cNvPr>
            <p:cNvSpPr txBox="1"/>
            <p:nvPr/>
          </p:nvSpPr>
          <p:spPr>
            <a:xfrm>
              <a:off x="1226407" y="873995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7A8A8540-295B-4A0E-E60F-58827A3EDD8E}"/>
                </a:ext>
              </a:extLst>
            </p:cNvPr>
            <p:cNvSpPr txBox="1"/>
            <p:nvPr/>
          </p:nvSpPr>
          <p:spPr>
            <a:xfrm>
              <a:off x="4159116" y="904666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C98C6094-AF0E-ECCD-8B07-1982040F70FC}"/>
                </a:ext>
              </a:extLst>
            </p:cNvPr>
            <p:cNvSpPr txBox="1"/>
            <p:nvPr/>
          </p:nvSpPr>
          <p:spPr>
            <a:xfrm>
              <a:off x="2550482" y="885696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A&lt;0</a:t>
              </a:r>
              <a:endParaRPr kumimoji="1" lang="ja-JP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CDC70ED5-049E-6CB5-B181-CF2BA435E50A}"/>
                </a:ext>
              </a:extLst>
            </p:cNvPr>
            <p:cNvSpPr txBox="1"/>
            <p:nvPr/>
          </p:nvSpPr>
          <p:spPr>
            <a:xfrm>
              <a:off x="5857847" y="900000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A&lt;0</a:t>
              </a:r>
              <a:endParaRPr kumimoji="1" lang="ja-JP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07C4E71-2EE5-6468-55D2-D19789C9D635}"/>
                </a:ext>
              </a:extLst>
            </p:cNvPr>
            <p:cNvSpPr txBox="1"/>
            <p:nvPr/>
          </p:nvSpPr>
          <p:spPr>
            <a:xfrm>
              <a:off x="1871648" y="720000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>
                      <a:lumMod val="50000"/>
                    </a:schemeClr>
                  </a:solidFill>
                </a:rPr>
                <a:t>Max.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43FC27F2-B137-FFF9-CF17-37715C36E33E}"/>
                </a:ext>
              </a:extLst>
            </p:cNvPr>
            <p:cNvSpPr txBox="1"/>
            <p:nvPr/>
          </p:nvSpPr>
          <p:spPr>
            <a:xfrm>
              <a:off x="3207087" y="738783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>
                      <a:lumMod val="50000"/>
                    </a:schemeClr>
                  </a:solidFill>
                </a:rPr>
                <a:t>Max.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0AB92CE4-598F-8109-4001-2E845AEC009F}"/>
                </a:ext>
              </a:extLst>
            </p:cNvPr>
            <p:cNvSpPr txBox="1"/>
            <p:nvPr/>
          </p:nvSpPr>
          <p:spPr>
            <a:xfrm>
              <a:off x="4909809" y="747230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>
                      <a:lumMod val="50000"/>
                    </a:schemeClr>
                  </a:solidFill>
                </a:rPr>
                <a:t>Max.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C9CB075B-6BA1-2154-0AE6-CA598AD89A45}"/>
                </a:ext>
              </a:extLst>
            </p:cNvPr>
            <p:cNvSpPr txBox="1"/>
            <p:nvPr/>
          </p:nvSpPr>
          <p:spPr>
            <a:xfrm>
              <a:off x="6612531" y="755677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>
                      <a:lumMod val="50000"/>
                    </a:schemeClr>
                  </a:solidFill>
                </a:rPr>
                <a:t>Max.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455B3F41-85F2-FF03-AD25-4820E6B07115}"/>
                </a:ext>
              </a:extLst>
            </p:cNvPr>
            <p:cNvSpPr txBox="1"/>
            <p:nvPr/>
          </p:nvSpPr>
          <p:spPr>
            <a:xfrm>
              <a:off x="7469834" y="900000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6CF9D201-2A9A-F29B-503B-4E4FA169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2481" y="4393021"/>
              <a:ext cx="1440180" cy="1411605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2B1B2D88-178B-7DFE-D2D2-BD980180C675}"/>
                </a:ext>
              </a:extLst>
            </p:cNvPr>
            <p:cNvSpPr txBox="1"/>
            <p:nvPr/>
          </p:nvSpPr>
          <p:spPr>
            <a:xfrm>
              <a:off x="7182305" y="5331757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B865B68-63CB-91A6-F2DA-1EA3AFFE6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137" y="4385503"/>
              <a:ext cx="1440180" cy="1388745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88FED4C-D6C3-F218-FFA6-8A72240D7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0917" y="4393021"/>
              <a:ext cx="1440180" cy="1377315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6F8A797-B193-C685-7D15-55371DBC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8211" y="4393021"/>
              <a:ext cx="1440180" cy="1377315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8FDA52A-68F2-82B7-8EED-A0FBBD23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71222" y="4391217"/>
              <a:ext cx="1440180" cy="1377315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5E742F6-C294-B7E3-4496-826ACFE527A3}"/>
                </a:ext>
              </a:extLst>
            </p:cNvPr>
            <p:cNvSpPr txBox="1"/>
            <p:nvPr/>
          </p:nvSpPr>
          <p:spPr>
            <a:xfrm>
              <a:off x="742165" y="5309132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1B4F931-9633-B38D-9B62-8C82555485E9}"/>
                </a:ext>
              </a:extLst>
            </p:cNvPr>
            <p:cNvSpPr txBox="1"/>
            <p:nvPr/>
          </p:nvSpPr>
          <p:spPr>
            <a:xfrm>
              <a:off x="2289610" y="5309132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A&lt;0</a:t>
              </a:r>
              <a:endParaRPr kumimoji="1" lang="ja-JP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05347E6-95AE-291A-881F-8E1BFA484EC9}"/>
                </a:ext>
              </a:extLst>
            </p:cNvPr>
            <p:cNvSpPr txBox="1"/>
            <p:nvPr/>
          </p:nvSpPr>
          <p:spPr>
            <a:xfrm>
              <a:off x="3786672" y="5309132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11D327F-9B16-43A5-0C54-E4CB6822E304}"/>
                </a:ext>
              </a:extLst>
            </p:cNvPr>
            <p:cNvSpPr txBox="1"/>
            <p:nvPr/>
          </p:nvSpPr>
          <p:spPr>
            <a:xfrm>
              <a:off x="5436132" y="5310164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A&lt;0</a:t>
              </a:r>
              <a:endParaRPr kumimoji="1" lang="ja-JP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EF55384-55CA-04F1-EC9D-607874B76AE2}"/>
                </a:ext>
              </a:extLst>
            </p:cNvPr>
            <p:cNvSpPr txBox="1"/>
            <p:nvPr/>
          </p:nvSpPr>
          <p:spPr>
            <a:xfrm>
              <a:off x="3438822" y="223447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㉒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F254332-48CB-293E-E698-63FEED89638B}"/>
                </a:ext>
              </a:extLst>
            </p:cNvPr>
            <p:cNvSpPr txBox="1"/>
            <p:nvPr/>
          </p:nvSpPr>
          <p:spPr>
            <a:xfrm>
              <a:off x="6753721" y="223447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㉔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0322923-0995-678A-28E1-30E011F88FAD}"/>
                </a:ext>
              </a:extLst>
            </p:cNvPr>
            <p:cNvSpPr txBox="1"/>
            <p:nvPr/>
          </p:nvSpPr>
          <p:spPr>
            <a:xfrm>
              <a:off x="8160102" y="223229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㉕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8DF0E77-E165-0ED5-8467-3BA7D45624A2}"/>
                </a:ext>
              </a:extLst>
            </p:cNvPr>
            <p:cNvSpPr txBox="1"/>
            <p:nvPr/>
          </p:nvSpPr>
          <p:spPr>
            <a:xfrm>
              <a:off x="615343" y="223229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⑳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DF5C619-9DA5-4722-88BA-26AAF5F3E735}"/>
                </a:ext>
              </a:extLst>
            </p:cNvPr>
            <p:cNvSpPr txBox="1"/>
            <p:nvPr/>
          </p:nvSpPr>
          <p:spPr>
            <a:xfrm>
              <a:off x="4969833" y="223229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㉓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C6EF3CF-4B96-360A-BC92-90AC28CE5DB8}"/>
                </a:ext>
              </a:extLst>
            </p:cNvPr>
            <p:cNvSpPr txBox="1"/>
            <p:nvPr/>
          </p:nvSpPr>
          <p:spPr>
            <a:xfrm>
              <a:off x="2015830" y="223447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/>
                <a:t>㉑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4EE29E-6883-4BA8-573B-F0D3433F3220}"/>
              </a:ext>
            </a:extLst>
          </p:cNvPr>
          <p:cNvSpPr txBox="1"/>
          <p:nvPr/>
        </p:nvSpPr>
        <p:spPr>
          <a:xfrm>
            <a:off x="1424844" y="49598"/>
            <a:ext cx="6551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000" b="1" dirty="0">
                <a:solidFill>
                  <a:srgbClr val="002060"/>
                </a:solidFill>
                <a:latin typeface="Helavetica"/>
              </a:rPr>
              <a:t>NM</a:t>
            </a:r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で観測される「遅れ」の</a:t>
            </a:r>
            <a:r>
              <a:rPr kumimoji="1" lang="en-US" altLang="ja-JP" sz="3000" b="1" dirty="0">
                <a:solidFill>
                  <a:srgbClr val="002060"/>
                </a:solidFill>
                <a:latin typeface="Helavetica"/>
              </a:rPr>
              <a:t>22</a:t>
            </a:r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年変動</a:t>
            </a:r>
          </a:p>
        </p:txBody>
      </p:sp>
    </p:spTree>
    <p:extLst>
      <p:ext uri="{BB962C8B-B14F-4D97-AF65-F5344CB8AC3E}">
        <p14:creationId xmlns:p14="http://schemas.microsoft.com/office/powerpoint/2010/main" val="380054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206DC57B-F2BE-C4BC-51E5-BC254492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69" y="3127247"/>
            <a:ext cx="8713876" cy="16668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EACD4B1-7E75-1308-BE4A-8C1E03BBB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80" y="708633"/>
            <a:ext cx="5415011" cy="888400"/>
          </a:xfrm>
          <a:prstGeom prst="rect">
            <a:avLst/>
          </a:prstGeom>
        </p:spPr>
      </p:pic>
      <p:pic>
        <p:nvPicPr>
          <p:cNvPr id="5" name="図 4" descr="Word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334732B-FB5C-4F29-5D88-1B7784D213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466"/>
          <a:stretch>
            <a:fillRect/>
          </a:stretch>
        </p:blipFill>
        <p:spPr>
          <a:xfrm>
            <a:off x="5835411" y="1232092"/>
            <a:ext cx="2033586" cy="55626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85CDE38-2B33-C925-4811-E1E348048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3" y="1661427"/>
            <a:ext cx="9144000" cy="1556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9447880-C51A-9B90-D347-5A0D36B85BB9}"/>
                  </a:ext>
                </a:extLst>
              </p:cNvPr>
              <p:cNvSpPr txBox="1"/>
              <p:nvPr/>
            </p:nvSpPr>
            <p:spPr>
              <a:xfrm rot="16200000">
                <a:off x="-345479" y="3746657"/>
                <a:ext cx="9987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4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14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CR</m:t>
                      </m:r>
                      <m:r>
                        <a:rPr kumimoji="1" lang="en-US" altLang="ja-JP" sz="14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9447880-C51A-9B90-D347-5A0D36B85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45479" y="3746657"/>
                <a:ext cx="998735" cy="307777"/>
              </a:xfrm>
              <a:prstGeom prst="rect">
                <a:avLst/>
              </a:prstGeom>
              <a:blipFill>
                <a:blip r:embed="rId7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2E049A-C078-40AB-C2D6-AD0970393F78}"/>
              </a:ext>
            </a:extLst>
          </p:cNvPr>
          <p:cNvSpPr txBox="1"/>
          <p:nvPr/>
        </p:nvSpPr>
        <p:spPr>
          <a:xfrm>
            <a:off x="8831349" y="3684624"/>
            <a:ext cx="400110" cy="212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7E076C-921E-4487-8BF1-1BAF69F39153}"/>
              </a:ext>
            </a:extLst>
          </p:cNvPr>
          <p:cNvSpPr txBox="1"/>
          <p:nvPr/>
        </p:nvSpPr>
        <p:spPr>
          <a:xfrm>
            <a:off x="1906700" y="276618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7EEA67-EE6E-48AE-AE9A-8AD366606998}"/>
              </a:ext>
            </a:extLst>
          </p:cNvPr>
          <p:cNvSpPr txBox="1"/>
          <p:nvPr/>
        </p:nvSpPr>
        <p:spPr>
          <a:xfrm>
            <a:off x="3392601" y="276618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41607B-9422-38A5-55A7-4BE167C85E61}"/>
              </a:ext>
            </a:extLst>
          </p:cNvPr>
          <p:cNvSpPr txBox="1"/>
          <p:nvPr/>
        </p:nvSpPr>
        <p:spPr>
          <a:xfrm>
            <a:off x="4970153" y="276618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5B224E5-A500-1871-E2BD-76F4BC3D7915}"/>
              </a:ext>
            </a:extLst>
          </p:cNvPr>
          <p:cNvSpPr txBox="1"/>
          <p:nvPr/>
        </p:nvSpPr>
        <p:spPr>
          <a:xfrm>
            <a:off x="6754233" y="276618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㉔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F7B8D6-4B94-CF9D-5299-2D9154DB7800}"/>
              </a:ext>
            </a:extLst>
          </p:cNvPr>
          <p:cNvSpPr txBox="1"/>
          <p:nvPr/>
        </p:nvSpPr>
        <p:spPr>
          <a:xfrm>
            <a:off x="8097167" y="277745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C43F00-008B-C4C6-9280-5ADEB125539C}"/>
              </a:ext>
            </a:extLst>
          </p:cNvPr>
          <p:cNvSpPr txBox="1"/>
          <p:nvPr/>
        </p:nvSpPr>
        <p:spPr>
          <a:xfrm>
            <a:off x="599171" y="277745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⑳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9C179C6-E94F-F72E-C729-C8BD996E2E19}"/>
              </a:ext>
            </a:extLst>
          </p:cNvPr>
          <p:cNvCxnSpPr/>
          <p:nvPr/>
        </p:nvCxnSpPr>
        <p:spPr>
          <a:xfrm>
            <a:off x="669646" y="4033040"/>
            <a:ext cx="7848000" cy="0"/>
          </a:xfrm>
          <a:prstGeom prst="line">
            <a:avLst/>
          </a:prstGeom>
          <a:ln w="38100">
            <a:solidFill>
              <a:srgbClr val="000000">
                <a:alpha val="30196"/>
              </a:srgb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9D6A0E5-C481-66FC-3345-207940307E21}"/>
                  </a:ext>
                </a:extLst>
              </p:cNvPr>
              <p:cNvSpPr txBox="1"/>
              <p:nvPr/>
            </p:nvSpPr>
            <p:spPr>
              <a:xfrm>
                <a:off x="6291188" y="3743294"/>
                <a:ext cx="18764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ja-JP" altLang="en-US" sz="14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~10 </m:t>
                      </m:r>
                      <m:r>
                        <m:rPr>
                          <m:sty m:val="p"/>
                        </m:rP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CRs</m:t>
                      </m:r>
                      <m: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 (9 </m:t>
                      </m:r>
                      <m:r>
                        <m:rPr>
                          <m:sty m:val="p"/>
                        </m:rP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months</m:t>
                      </m:r>
                      <m:r>
                        <a:rPr kumimoji="1" lang="en-US" altLang="ja-JP" sz="1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9D6A0E5-C481-66FC-3345-207940307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188" y="3743294"/>
                <a:ext cx="1876476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D68BC52-FE03-9EF0-4279-A049633D0E5B}"/>
                  </a:ext>
                </a:extLst>
              </p:cNvPr>
              <p:cNvSpPr txBox="1"/>
              <p:nvPr/>
            </p:nvSpPr>
            <p:spPr>
              <a:xfrm>
                <a:off x="2263855" y="4794047"/>
                <a:ext cx="3631315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(9</m:t>
                            </m:r>
                            <m:r>
                              <a:rPr kumimoji="1" lang="en-US" altLang="ja-JP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months</m:t>
                            </m:r>
                            <m: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D68BC52-FE03-9EF0-4279-A049633D0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55" y="4794047"/>
                <a:ext cx="3631315" cy="663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EA7918D-0B8D-1870-71C6-31008949F812}"/>
                  </a:ext>
                </a:extLst>
              </p:cNvPr>
              <p:cNvSpPr txBox="1"/>
              <p:nvPr/>
            </p:nvSpPr>
            <p:spPr>
              <a:xfrm>
                <a:off x="56662" y="5533076"/>
                <a:ext cx="3885103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𝑠𝑤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au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400 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=14.5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months</m:t>
                      </m:r>
                    </m:oMath>
                  </m:oMathPara>
                </a14:m>
                <a:endParaRPr kumimoji="1" lang="ja-JP" altLang="en-US" dirty="0">
                  <a:latin typeface="Helavetica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EA7918D-0B8D-1870-71C6-31008949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" y="5533076"/>
                <a:ext cx="3885103" cy="6595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41FCD81-B6B3-3112-71EB-643D188818C8}"/>
                  </a:ext>
                </a:extLst>
              </p:cNvPr>
              <p:cNvSpPr txBox="1"/>
              <p:nvPr/>
            </p:nvSpPr>
            <p:spPr>
              <a:xfrm>
                <a:off x="4497427" y="5457562"/>
                <a:ext cx="4701608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11.5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months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41FCD81-B6B3-3112-71EB-643D18881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27" y="5457562"/>
                <a:ext cx="4701608" cy="7805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 descr="Word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84EC878-3300-D071-D94C-A535040850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8445" b="2233"/>
          <a:stretch>
            <a:fillRect/>
          </a:stretch>
        </p:blipFill>
        <p:spPr>
          <a:xfrm>
            <a:off x="5895170" y="700909"/>
            <a:ext cx="1549610" cy="54384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E7673F3-E3DB-292A-6A8C-742B72EA3744}"/>
              </a:ext>
            </a:extLst>
          </p:cNvPr>
          <p:cNvSpPr txBox="1"/>
          <p:nvPr/>
        </p:nvSpPr>
        <p:spPr>
          <a:xfrm>
            <a:off x="6231429" y="4914810"/>
            <a:ext cx="19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O’Gallagher</a:t>
            </a:r>
            <a:r>
              <a:rPr kumimoji="1" lang="en-US" altLang="ja-JP" dirty="0"/>
              <a:t> (1975)</a:t>
            </a:r>
            <a:endParaRPr kumimoji="1" lang="ja-JP" altLang="en-US" dirty="0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176798EA-0DA8-3CBE-42D7-7060797C5852}"/>
              </a:ext>
            </a:extLst>
          </p:cNvPr>
          <p:cNvSpPr/>
          <p:nvPr/>
        </p:nvSpPr>
        <p:spPr>
          <a:xfrm>
            <a:off x="4112857" y="5746863"/>
            <a:ext cx="384570" cy="2319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6575B8A-4A7B-08EA-4A04-4E83495CEC96}"/>
                  </a:ext>
                </a:extLst>
              </p:cNvPr>
              <p:cNvSpPr txBox="1"/>
              <p:nvPr/>
            </p:nvSpPr>
            <p:spPr>
              <a:xfrm>
                <a:off x="2450527" y="6268130"/>
                <a:ext cx="5544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solidFill>
                      <a:srgbClr val="FF0000"/>
                    </a:solidFill>
                    <a:latin typeface="Helavetica"/>
                    <a:cs typeface="Times New Roman" panose="02020603050405020304" pitchFamily="18" charset="0"/>
                  </a:rPr>
                  <a:t> がドリフト効果により変化する？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6575B8A-4A7B-08EA-4A04-4E83495CE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27" y="6268130"/>
                <a:ext cx="5544944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スライド番号プレースホルダー 34">
            <a:extLst>
              <a:ext uri="{FF2B5EF4-FFF2-40B4-BE49-F238E27FC236}">
                <a16:creationId xmlns:a16="http://schemas.microsoft.com/office/drawing/2014/main" id="{CA85579B-896B-99D7-AF91-83884585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6C2B9C-710E-1EEA-7FA5-18DEF69F1BAE}"/>
              </a:ext>
            </a:extLst>
          </p:cNvPr>
          <p:cNvSpPr txBox="1"/>
          <p:nvPr/>
        </p:nvSpPr>
        <p:spPr>
          <a:xfrm>
            <a:off x="3486836" y="50672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相互相関解析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ED1F2E-B0B0-1932-2572-466063913295}"/>
              </a:ext>
            </a:extLst>
          </p:cNvPr>
          <p:cNvSpPr txBox="1"/>
          <p:nvPr/>
        </p:nvSpPr>
        <p:spPr>
          <a:xfrm>
            <a:off x="7845667" y="12860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: SSN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715055-DC14-3EE1-5989-5C1F22A482C3}"/>
              </a:ext>
            </a:extLst>
          </p:cNvPr>
          <p:cNvSpPr txBox="1"/>
          <p:nvPr/>
        </p:nvSpPr>
        <p:spPr>
          <a:xfrm>
            <a:off x="7845667" y="788163"/>
            <a:ext cx="121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</a:rPr>
              <a:t>: OULU (%)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8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4E14CD5-49CA-8221-0A7F-637429B1C1F0}"/>
              </a:ext>
            </a:extLst>
          </p:cNvPr>
          <p:cNvGrpSpPr/>
          <p:nvPr/>
        </p:nvGrpSpPr>
        <p:grpSpPr>
          <a:xfrm>
            <a:off x="5793579" y="1833606"/>
            <a:ext cx="3294588" cy="4103471"/>
            <a:chOff x="7978229" y="1140570"/>
            <a:chExt cx="4392784" cy="547129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3B49FD5-D7F5-5C1A-14C8-B21AE9554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433"/>
            <a:stretch/>
          </p:blipFill>
          <p:spPr>
            <a:xfrm>
              <a:off x="7978229" y="1140570"/>
              <a:ext cx="4392784" cy="5055754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AEAB6C1-B027-A26A-FBA6-BBD76135594D}"/>
                </a:ext>
              </a:extLst>
            </p:cNvPr>
            <p:cNvSpPr txBox="1"/>
            <p:nvPr/>
          </p:nvSpPr>
          <p:spPr>
            <a:xfrm>
              <a:off x="8967385" y="6211756"/>
              <a:ext cx="31095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>
                  <a:latin typeface="Helavetica"/>
                </a:rPr>
                <a:t>Nagashima &amp; </a:t>
              </a:r>
              <a:r>
                <a:rPr lang="en-US" altLang="ja-JP" sz="1350" dirty="0" err="1">
                  <a:latin typeface="Helavetica"/>
                </a:rPr>
                <a:t>Morishita</a:t>
              </a:r>
              <a:r>
                <a:rPr lang="en-US" altLang="ja-JP" sz="1350" dirty="0">
                  <a:latin typeface="Helavetica"/>
                </a:rPr>
                <a:t> (1980)</a:t>
              </a:r>
              <a:endParaRPr lang="ja-JP" altLang="en-US" sz="1350" dirty="0">
                <a:latin typeface="Helavetica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2C1A7B4-D8AD-7D5A-838F-232A135E70AD}"/>
                </a:ext>
              </a:extLst>
            </p:cNvPr>
            <p:cNvSpPr txBox="1"/>
            <p:nvPr/>
          </p:nvSpPr>
          <p:spPr>
            <a:xfrm>
              <a:off x="11312536" y="1683063"/>
              <a:ext cx="6523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FF0000"/>
                  </a:solidFill>
                </a:rPr>
                <a:t>A&gt;0</a:t>
              </a:r>
              <a:endParaRPr kumimoji="1" lang="ja-JP" alt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AD8CF63-FA02-8125-FCD0-C7EA78807153}"/>
                </a:ext>
              </a:extLst>
            </p:cNvPr>
            <p:cNvSpPr txBox="1"/>
            <p:nvPr/>
          </p:nvSpPr>
          <p:spPr>
            <a:xfrm>
              <a:off x="11327541" y="2525173"/>
              <a:ext cx="6523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0000FF"/>
                  </a:solidFill>
                </a:rPr>
                <a:t>A&lt;0</a:t>
              </a:r>
              <a:endParaRPr kumimoji="1" lang="ja-JP" alt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0EAD304-66CA-0DF8-1D90-AA338789C474}"/>
                </a:ext>
              </a:extLst>
            </p:cNvPr>
            <p:cNvSpPr txBox="1"/>
            <p:nvPr/>
          </p:nvSpPr>
          <p:spPr>
            <a:xfrm>
              <a:off x="9237760" y="5351444"/>
              <a:ext cx="13914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FF0000"/>
                  </a:solidFill>
                </a:rPr>
                <a:t>A&gt;0 </a:t>
              </a:r>
              <a:r>
                <a:rPr kumimoji="1" lang="en-US" altLang="ja-JP" sz="1500" dirty="0"/>
                <a:t>to</a:t>
              </a:r>
              <a:r>
                <a:rPr kumimoji="1" lang="en-US" altLang="ja-JP" sz="1500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500" dirty="0">
                  <a:solidFill>
                    <a:srgbClr val="0000FF"/>
                  </a:solidFill>
                </a:rPr>
                <a:t>A&lt;0</a:t>
              </a:r>
              <a:endParaRPr kumimoji="1" lang="ja-JP" alt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E01057D-ACEA-BA51-95A1-069BA0ADBB68}"/>
                </a:ext>
              </a:extLst>
            </p:cNvPr>
            <p:cNvSpPr txBox="1"/>
            <p:nvPr/>
          </p:nvSpPr>
          <p:spPr>
            <a:xfrm>
              <a:off x="10862790" y="5351444"/>
              <a:ext cx="13914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0000FF"/>
                  </a:solidFill>
                </a:rPr>
                <a:t>A&lt;0</a:t>
              </a:r>
              <a:r>
                <a:rPr kumimoji="1" lang="en-US" altLang="ja-JP" sz="1500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500" dirty="0"/>
                <a:t>to</a:t>
              </a:r>
              <a:r>
                <a:rPr kumimoji="1" lang="en-US" altLang="ja-JP" sz="1500" dirty="0">
                  <a:solidFill>
                    <a:srgbClr val="FF0000"/>
                  </a:solidFill>
                </a:rPr>
                <a:t> A&gt;0</a:t>
              </a:r>
              <a:endParaRPr kumimoji="1" lang="ja-JP" alt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DB3AF8-F535-6378-6CF7-EAD498096FC6}"/>
                </a:ext>
              </a:extLst>
            </p:cNvPr>
            <p:cNvSpPr txBox="1"/>
            <p:nvPr/>
          </p:nvSpPr>
          <p:spPr>
            <a:xfrm>
              <a:off x="11267610" y="3301809"/>
              <a:ext cx="7997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0000FF"/>
                  </a:solidFill>
                </a:rPr>
                <a:t>(SSN)</a:t>
              </a:r>
              <a:endParaRPr kumimoji="1" lang="ja-JP" alt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1076DC1-67C0-C955-8A9F-ACF242A25F36}"/>
                </a:ext>
              </a:extLst>
            </p:cNvPr>
            <p:cNvSpPr txBox="1"/>
            <p:nvPr/>
          </p:nvSpPr>
          <p:spPr>
            <a:xfrm>
              <a:off x="11220150" y="5801666"/>
              <a:ext cx="7997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0000FF"/>
                  </a:solidFill>
                </a:rPr>
                <a:t>(SSN)</a:t>
              </a:r>
              <a:endParaRPr kumimoji="1" lang="ja-JP" altLang="en-US" sz="15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8346C1BE-66E8-3B70-A984-996565535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94" b="17470"/>
          <a:stretch/>
        </p:blipFill>
        <p:spPr>
          <a:xfrm>
            <a:off x="617575" y="4344765"/>
            <a:ext cx="2109464" cy="195975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07D432-0CA8-A7F9-7AC2-C1C424CF0B2F}"/>
              </a:ext>
            </a:extLst>
          </p:cNvPr>
          <p:cNvSpPr txBox="1"/>
          <p:nvPr/>
        </p:nvSpPr>
        <p:spPr>
          <a:xfrm>
            <a:off x="3486362" y="5899980"/>
            <a:ext cx="15456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dirty="0"/>
              <a:t>Nagashima+ (1976)</a:t>
            </a:r>
            <a:endParaRPr lang="ja-JP" altLang="en-US" sz="1350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E8826A6-BECE-CACA-566E-BBDC57F01AC6}"/>
              </a:ext>
            </a:extLst>
          </p:cNvPr>
          <p:cNvGrpSpPr/>
          <p:nvPr/>
        </p:nvGrpSpPr>
        <p:grpSpPr>
          <a:xfrm>
            <a:off x="39433" y="1517118"/>
            <a:ext cx="5919579" cy="2534962"/>
            <a:chOff x="85457" y="896789"/>
            <a:chExt cx="7892772" cy="337994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42B0B5E-85E2-4472-4385-E4FF4F399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80" t="87" r="12743" b="87"/>
            <a:stretch/>
          </p:blipFill>
          <p:spPr>
            <a:xfrm rot="5400000">
              <a:off x="2357738" y="-1375492"/>
              <a:ext cx="3348210" cy="7892772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37FFA8F-0CF4-EB24-85FC-953B94060BDA}"/>
                </a:ext>
              </a:extLst>
            </p:cNvPr>
            <p:cNvSpPr txBox="1"/>
            <p:nvPr/>
          </p:nvSpPr>
          <p:spPr>
            <a:xfrm>
              <a:off x="1151068" y="3528406"/>
              <a:ext cx="64041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>
                  <a:solidFill>
                    <a:srgbClr val="FFFF00"/>
                  </a:solidFill>
                </a:rPr>
                <a:t>“</a:t>
              </a:r>
              <a:r>
                <a:rPr lang="en-US" altLang="ja-JP" sz="1350" i="1" dirty="0">
                  <a:solidFill>
                    <a:srgbClr val="FFFF00"/>
                  </a:solidFill>
                </a:rPr>
                <a:t>In 1947, there was nothing but</a:t>
              </a:r>
              <a:r>
                <a:rPr lang="ja-JP" altLang="en-US" sz="1350" i="1" dirty="0">
                  <a:solidFill>
                    <a:srgbClr val="FFFF00"/>
                  </a:solidFill>
                </a:rPr>
                <a:t> </a:t>
              </a:r>
              <a:r>
                <a:rPr lang="en-US" altLang="ja-JP" sz="1350" i="1" dirty="0">
                  <a:solidFill>
                    <a:srgbClr val="FFFF00"/>
                  </a:solidFill>
                </a:rPr>
                <a:t>stellar</a:t>
              </a:r>
              <a:r>
                <a:rPr lang="ja-JP" altLang="en-US" sz="1350" i="1" dirty="0">
                  <a:solidFill>
                    <a:srgbClr val="FFFF00"/>
                  </a:solidFill>
                </a:rPr>
                <a:t> </a:t>
              </a:r>
              <a:r>
                <a:rPr lang="en-US" altLang="ja-JP" sz="1350" i="1" dirty="0">
                  <a:solidFill>
                    <a:srgbClr val="FFFF00"/>
                  </a:solidFill>
                </a:rPr>
                <a:t>dipoles,</a:t>
              </a:r>
              <a:r>
                <a:rPr lang="ja-JP" altLang="en-US" sz="1350" i="1" dirty="0">
                  <a:solidFill>
                    <a:srgbClr val="FFFF00"/>
                  </a:solidFill>
                </a:rPr>
                <a:t> </a:t>
              </a:r>
              <a:r>
                <a:rPr lang="en-US" altLang="ja-JP" sz="1350" i="1" dirty="0">
                  <a:solidFill>
                    <a:srgbClr val="FFFF00"/>
                  </a:solidFill>
                </a:rPr>
                <a:t>and</a:t>
              </a:r>
              <a:r>
                <a:rPr lang="ja-JP" altLang="en-US" sz="1350" i="1" dirty="0">
                  <a:solidFill>
                    <a:srgbClr val="FFFF00"/>
                  </a:solidFill>
                </a:rPr>
                <a:t> </a:t>
              </a:r>
              <a:r>
                <a:rPr lang="en-US" altLang="ja-JP" sz="1350" i="1" dirty="0">
                  <a:solidFill>
                    <a:srgbClr val="FFFF00"/>
                  </a:solidFill>
                </a:rPr>
                <a:t>now…</a:t>
              </a:r>
              <a:r>
                <a:rPr lang="en-US" altLang="ja-JP" sz="1350" dirty="0">
                  <a:solidFill>
                    <a:srgbClr val="FFFF00"/>
                  </a:solidFill>
                </a:rPr>
                <a:t>” (1974)</a:t>
              </a:r>
              <a:endParaRPr lang="ja-JP" altLang="en-US" sz="1350" dirty="0">
                <a:solidFill>
                  <a:srgbClr val="FFFF00"/>
                </a:solidFill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512D32A7-83FD-2C6B-DF1A-CE9D0A3111DC}"/>
                </a:ext>
              </a:extLst>
            </p:cNvPr>
            <p:cNvSpPr txBox="1"/>
            <p:nvPr/>
          </p:nvSpPr>
          <p:spPr>
            <a:xfrm rot="21540000">
              <a:off x="6222092" y="3871315"/>
              <a:ext cx="172583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50" b="1" dirty="0">
                  <a:solidFill>
                    <a:schemeClr val="bg1"/>
                  </a:solidFill>
                </a:rPr>
                <a:t>長島一男 先生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F25357C9-8D4C-1798-8DCB-CE279E82DFE1}"/>
                </a:ext>
              </a:extLst>
            </p:cNvPr>
            <p:cNvSpPr txBox="1"/>
            <p:nvPr/>
          </p:nvSpPr>
          <p:spPr>
            <a:xfrm rot="21540000">
              <a:off x="225536" y="3876628"/>
              <a:ext cx="196984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50" b="1" dirty="0">
                  <a:solidFill>
                    <a:schemeClr val="bg1"/>
                  </a:solidFill>
                </a:rPr>
                <a:t>関戸弥太郎 先生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9F73B5-CCCA-95C4-B460-4596DF10B64D}"/>
              </a:ext>
            </a:extLst>
          </p:cNvPr>
          <p:cNvSpPr txBox="1"/>
          <p:nvPr/>
        </p:nvSpPr>
        <p:spPr>
          <a:xfrm>
            <a:off x="918981" y="343512"/>
            <a:ext cx="73060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000" b="1" dirty="0">
                <a:solidFill>
                  <a:srgbClr val="002060"/>
                </a:solidFill>
                <a:latin typeface="Helavetica"/>
              </a:rPr>
              <a:t>Nagashima and Morishita (1980)</a:t>
            </a:r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による提案</a:t>
            </a:r>
            <a:endParaRPr kumimoji="1" lang="en-US" altLang="ja-JP" sz="3000" b="1" dirty="0">
              <a:solidFill>
                <a:srgbClr val="002060"/>
              </a:solidFill>
              <a:latin typeface="Helavetica"/>
            </a:endParaRPr>
          </a:p>
          <a:p>
            <a:pPr algn="ctr"/>
            <a:r>
              <a:rPr kumimoji="1" lang="ja-JP" altLang="en-US" sz="2000" b="1" dirty="0">
                <a:solidFill>
                  <a:srgbClr val="002060"/>
                </a:solidFill>
                <a:latin typeface="Helavetica"/>
              </a:rPr>
              <a:t>（ドリフト効果以前）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5215419-5EAA-1B93-A66F-70DF56A4FBCE}"/>
              </a:ext>
            </a:extLst>
          </p:cNvPr>
          <p:cNvSpPr txBox="1"/>
          <p:nvPr/>
        </p:nvSpPr>
        <p:spPr>
          <a:xfrm>
            <a:off x="2176087" y="4830531"/>
            <a:ext cx="4892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>
                <a:solidFill>
                  <a:srgbClr val="FF0000"/>
                </a:solidFill>
              </a:rPr>
              <a:t>A&gt;0</a:t>
            </a:r>
            <a:endParaRPr kumimoji="1" lang="ja-JP" altLang="en-US" sz="15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69D3B6C-D927-37A5-3825-C14D1D7D32F2}"/>
              </a:ext>
            </a:extLst>
          </p:cNvPr>
          <p:cNvSpPr txBox="1"/>
          <p:nvPr/>
        </p:nvSpPr>
        <p:spPr>
          <a:xfrm>
            <a:off x="2167023" y="5761389"/>
            <a:ext cx="4892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>
                <a:solidFill>
                  <a:srgbClr val="0000FF"/>
                </a:solidFill>
              </a:rPr>
              <a:t>A&lt;0</a:t>
            </a:r>
            <a:endParaRPr kumimoji="1" lang="ja-JP" altLang="en-US" sz="1500" dirty="0">
              <a:solidFill>
                <a:srgbClr val="0000FF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04B720-CA5C-4E96-C27B-16DAE3E155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771" b="69"/>
          <a:stretch/>
        </p:blipFill>
        <p:spPr>
          <a:xfrm>
            <a:off x="2837993" y="5582490"/>
            <a:ext cx="2644700" cy="378000"/>
          </a:xfrm>
          <a:prstGeom prst="rect">
            <a:avLst/>
          </a:prstGeom>
        </p:spPr>
      </p:pic>
      <p:sp>
        <p:nvSpPr>
          <p:cNvPr id="26" name="スライド番号プレースホルダー 25">
            <a:extLst>
              <a:ext uri="{FF2B5EF4-FFF2-40B4-BE49-F238E27FC236}">
                <a16:creationId xmlns:a16="http://schemas.microsoft.com/office/drawing/2014/main" id="{66D623B9-8F5C-B7E4-E63C-DE7E9D96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079E-8D6E-406E-853E-93B125FDE454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D7C549A-1AFA-2271-6CEB-2E9EBD467A6B}"/>
              </a:ext>
            </a:extLst>
          </p:cNvPr>
          <p:cNvGrpSpPr/>
          <p:nvPr/>
        </p:nvGrpSpPr>
        <p:grpSpPr>
          <a:xfrm>
            <a:off x="5805328" y="1551973"/>
            <a:ext cx="3520970" cy="952277"/>
            <a:chOff x="5805328" y="1551973"/>
            <a:chExt cx="3520970" cy="95227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148F413-BBF9-D946-5D3D-CAAF92E89757}"/>
                </a:ext>
              </a:extLst>
            </p:cNvPr>
            <p:cNvCxnSpPr/>
            <p:nvPr/>
          </p:nvCxnSpPr>
          <p:spPr>
            <a:xfrm>
              <a:off x="7240773" y="2029490"/>
              <a:ext cx="659626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CC4C428-7855-96F9-8109-691D2E3B6935}"/>
                </a:ext>
              </a:extLst>
            </p:cNvPr>
            <p:cNvCxnSpPr/>
            <p:nvPr/>
          </p:nvCxnSpPr>
          <p:spPr>
            <a:xfrm>
              <a:off x="7236000" y="2504250"/>
              <a:ext cx="659626" cy="0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8AC5C86B-FBFB-E3DB-5ABA-395007037D3C}"/>
                </a:ext>
              </a:extLst>
            </p:cNvPr>
            <p:cNvCxnSpPr/>
            <p:nvPr/>
          </p:nvCxnSpPr>
          <p:spPr>
            <a:xfrm>
              <a:off x="7396316" y="2029489"/>
              <a:ext cx="0" cy="420587"/>
            </a:xfrm>
            <a:prstGeom prst="straightConnector1">
              <a:avLst/>
            </a:prstGeom>
            <a:ln w="44450">
              <a:solidFill>
                <a:srgbClr val="FF696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F776AC8-12E0-B2E0-C60D-25B65D4156EA}"/>
                </a:ext>
              </a:extLst>
            </p:cNvPr>
            <p:cNvSpPr txBox="1"/>
            <p:nvPr/>
          </p:nvSpPr>
          <p:spPr>
            <a:xfrm>
              <a:off x="5805328" y="1551973"/>
              <a:ext cx="35209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rgbClr val="002060"/>
                  </a:solidFill>
                  <a:latin typeface="Helavetica"/>
                </a:rPr>
                <a:t>I</a:t>
              </a:r>
              <a:r>
                <a:rPr kumimoji="1" lang="en-US" altLang="ja-JP" sz="1600" b="1" baseline="-25000" dirty="0">
                  <a:solidFill>
                    <a:srgbClr val="002060"/>
                  </a:solidFill>
                  <a:latin typeface="Helavetica"/>
                </a:rPr>
                <a:t>max</a:t>
              </a:r>
              <a:r>
                <a:rPr kumimoji="1" lang="en-US" altLang="ja-JP" sz="1600" b="1" dirty="0">
                  <a:solidFill>
                    <a:srgbClr val="002060"/>
                  </a:solidFill>
                  <a:latin typeface="Helavetica"/>
                </a:rPr>
                <a:t>(</a:t>
              </a:r>
              <a:r>
                <a:rPr kumimoji="1" lang="en-US" altLang="ja-JP" sz="1600" b="1" dirty="0">
                  <a:solidFill>
                    <a:srgbClr val="FF0000"/>
                  </a:solidFill>
                  <a:latin typeface="Helavetica"/>
                </a:rPr>
                <a:t>A&gt;0</a:t>
              </a:r>
              <a:r>
                <a:rPr kumimoji="1" lang="en-US" altLang="ja-JP" sz="1600" b="1" dirty="0">
                  <a:solidFill>
                    <a:srgbClr val="002060"/>
                  </a:solidFill>
                  <a:latin typeface="Helavetica"/>
                </a:rPr>
                <a:t>) </a:t>
              </a:r>
              <a:r>
                <a:rPr kumimoji="1" lang="ja-JP" altLang="en-US" sz="1600" b="1" dirty="0">
                  <a:solidFill>
                    <a:srgbClr val="002060"/>
                  </a:solidFill>
                  <a:latin typeface="Helavetica"/>
                </a:rPr>
                <a:t>が</a:t>
              </a:r>
              <a:r>
                <a:rPr kumimoji="1" lang="en-US" altLang="ja-JP" sz="1600" b="1" dirty="0">
                  <a:solidFill>
                    <a:srgbClr val="002060"/>
                  </a:solidFill>
                  <a:latin typeface="Helavetica"/>
                </a:rPr>
                <a:t>I</a:t>
              </a:r>
              <a:r>
                <a:rPr kumimoji="1" lang="en-US" altLang="ja-JP" sz="1600" b="1" baseline="-25000" dirty="0">
                  <a:solidFill>
                    <a:srgbClr val="002060"/>
                  </a:solidFill>
                  <a:latin typeface="Helavetica"/>
                </a:rPr>
                <a:t>max</a:t>
              </a:r>
              <a:r>
                <a:rPr kumimoji="1" lang="en-US" altLang="ja-JP" sz="1600" b="1" dirty="0">
                  <a:solidFill>
                    <a:srgbClr val="002060"/>
                  </a:solidFill>
                  <a:latin typeface="Helavetica"/>
                </a:rPr>
                <a:t>(</a:t>
              </a:r>
              <a:r>
                <a:rPr kumimoji="1" lang="en-US" altLang="ja-JP" sz="1600" b="1" dirty="0">
                  <a:solidFill>
                    <a:srgbClr val="0000FF"/>
                  </a:solidFill>
                  <a:latin typeface="Helavetica"/>
                </a:rPr>
                <a:t>A&lt;0</a:t>
              </a:r>
              <a:r>
                <a:rPr kumimoji="1" lang="en-US" altLang="ja-JP" sz="1600" b="1" dirty="0">
                  <a:solidFill>
                    <a:srgbClr val="002060"/>
                  </a:solidFill>
                  <a:latin typeface="Helavetica"/>
                </a:rPr>
                <a:t>)</a:t>
              </a:r>
              <a:r>
                <a:rPr kumimoji="1" lang="ja-JP" altLang="en-US" sz="1600" b="1" dirty="0">
                  <a:solidFill>
                    <a:srgbClr val="002060"/>
                  </a:solidFill>
                  <a:latin typeface="Helavetica"/>
                </a:rPr>
                <a:t>を上回るはず？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4D42048-4574-DA14-2B7C-AB0AA4CE230A}"/>
                  </a:ext>
                </a:extLst>
              </p:cNvPr>
              <p:cNvSpPr txBox="1"/>
              <p:nvPr/>
            </p:nvSpPr>
            <p:spPr>
              <a:xfrm>
                <a:off x="2837993" y="4408082"/>
                <a:ext cx="301605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SOL</m:t>
                        </m:r>
                      </m:sub>
                    </m:sSub>
                  </m:oMath>
                </a14:m>
                <a:r>
                  <a:rPr kumimoji="1" lang="ja-JP" altLang="en-US" sz="2000" dirty="0">
                    <a:solidFill>
                      <a:srgbClr val="0000FF"/>
                    </a:solidFill>
                  </a:rPr>
                  <a:t>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LIS</m:t>
                        </m:r>
                      </m:sub>
                    </m:sSub>
                  </m:oMath>
                </a14:m>
                <a:r>
                  <a:rPr kumimoji="1" lang="ja-JP" altLang="en-US" sz="2000" dirty="0">
                    <a:solidFill>
                      <a:srgbClr val="0000FF"/>
                    </a:solidFill>
                  </a:rPr>
                  <a:t>に繋がる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A&gt;0</a:t>
                </a:r>
                <a:r>
                  <a:rPr kumimoji="1" lang="ja-JP" altLang="en-US" sz="2000" dirty="0">
                    <a:solidFill>
                      <a:srgbClr val="0000FF"/>
                    </a:solidFill>
                  </a:rPr>
                  <a:t>には、より多くの宇宙線が太陽圏内に侵入する。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4D42048-4574-DA14-2B7C-AB0AA4CE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993" y="4408082"/>
                <a:ext cx="3016055" cy="1015663"/>
              </a:xfrm>
              <a:prstGeom prst="rect">
                <a:avLst/>
              </a:prstGeom>
              <a:blipFill>
                <a:blip r:embed="rId6"/>
                <a:stretch>
                  <a:fillRect l="-2227" t="-2994" r="-2227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69311A-C62E-69C3-6216-E880ACFCFA2A}"/>
              </a:ext>
            </a:extLst>
          </p:cNvPr>
          <p:cNvSpPr txBox="1"/>
          <p:nvPr/>
        </p:nvSpPr>
        <p:spPr>
          <a:xfrm>
            <a:off x="720356" y="118650"/>
            <a:ext cx="7920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002060"/>
                </a:solidFill>
                <a:latin typeface="Helavetica"/>
              </a:rPr>
              <a:t>CALET</a:t>
            </a:r>
            <a:r>
              <a:rPr kumimoji="1" lang="ja-JP" altLang="en-US" sz="2800" b="1" dirty="0">
                <a:solidFill>
                  <a:srgbClr val="002060"/>
                </a:solidFill>
                <a:latin typeface="Helavetica"/>
              </a:rPr>
              <a:t>による観測結果とドリフトモデル計算結果</a:t>
            </a:r>
            <a:endParaRPr kumimoji="1" lang="en-US" altLang="ja-JP" sz="2800" b="1" dirty="0">
              <a:solidFill>
                <a:srgbClr val="002060"/>
              </a:solidFill>
              <a:latin typeface="Helavetica"/>
            </a:endParaRPr>
          </a:p>
          <a:p>
            <a:pPr algn="ctr"/>
            <a:r>
              <a:rPr kumimoji="1" lang="en-US" altLang="ja-JP" sz="2800" b="1" dirty="0">
                <a:solidFill>
                  <a:srgbClr val="002060"/>
                </a:solidFill>
                <a:latin typeface="Helavetica"/>
              </a:rPr>
              <a:t>(</a:t>
            </a:r>
            <a:r>
              <a:rPr kumimoji="1" lang="ja-JP" altLang="en-US" sz="2800" b="1" dirty="0">
                <a:solidFill>
                  <a:srgbClr val="002060"/>
                </a:solidFill>
                <a:latin typeface="Helavetica"/>
              </a:rPr>
              <a:t>三宅さん</a:t>
            </a:r>
            <a:r>
              <a:rPr kumimoji="1" lang="en-US" altLang="ja-JP" sz="2800" b="1" dirty="0">
                <a:solidFill>
                  <a:srgbClr val="002060"/>
                </a:solidFill>
                <a:latin typeface="Helavetica"/>
              </a:rPr>
              <a:t>)</a:t>
            </a:r>
            <a:endParaRPr kumimoji="1" lang="ja-JP" altLang="en-US" sz="2800" b="1" dirty="0">
              <a:solidFill>
                <a:srgbClr val="002060"/>
              </a:solidFill>
              <a:latin typeface="Helavetic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4885DA9-87D0-22A8-9DE1-30AF492F8D90}"/>
              </a:ext>
            </a:extLst>
          </p:cNvPr>
          <p:cNvGrpSpPr/>
          <p:nvPr/>
        </p:nvGrpSpPr>
        <p:grpSpPr>
          <a:xfrm>
            <a:off x="293856" y="1580743"/>
            <a:ext cx="5303300" cy="4826159"/>
            <a:chOff x="175479" y="1237786"/>
            <a:chExt cx="5303300" cy="4826159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345D92D-F66A-D5F9-D3CA-E2A064756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479" y="1237786"/>
              <a:ext cx="5303300" cy="4826159"/>
            </a:xfrm>
            <a:prstGeom prst="rect">
              <a:avLst/>
            </a:prstGeom>
            <a:noFill/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816DC89-731A-3618-EA83-3ED796FA74C6}"/>
                </a:ext>
              </a:extLst>
            </p:cNvPr>
            <p:cNvSpPr txBox="1"/>
            <p:nvPr/>
          </p:nvSpPr>
          <p:spPr>
            <a:xfrm>
              <a:off x="2976439" y="1934387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00FF"/>
                  </a:solidFill>
                </a:rPr>
                <a:t>Tilt angle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A5CB510-474A-4F65-C6E4-4511B4BE0E4B}"/>
                </a:ext>
              </a:extLst>
            </p:cNvPr>
            <p:cNvSpPr txBox="1"/>
            <p:nvPr/>
          </p:nvSpPr>
          <p:spPr>
            <a:xfrm>
              <a:off x="1946620" y="2854234"/>
              <a:ext cx="1137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00FF"/>
                  </a:solidFill>
                </a:rPr>
                <a:t>e @3.8GV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6FFFEF4-6BD8-6DB9-8640-55EFFD177402}"/>
                </a:ext>
              </a:extLst>
            </p:cNvPr>
            <p:cNvSpPr txBox="1"/>
            <p:nvPr/>
          </p:nvSpPr>
          <p:spPr>
            <a:xfrm>
              <a:off x="2997558" y="4089757"/>
              <a:ext cx="1145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p @3.8GV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A7D383C-F217-FB30-4B8F-BC5459C65371}"/>
                </a:ext>
              </a:extLst>
            </p:cNvPr>
            <p:cNvSpPr txBox="1"/>
            <p:nvPr/>
          </p:nvSpPr>
          <p:spPr>
            <a:xfrm>
              <a:off x="601979" y="3569262"/>
              <a:ext cx="1738450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5"/>
                </a:lnSpc>
              </a:pPr>
              <a:r>
                <a:rPr kumimoji="1" lang="en-US" altLang="ja-JP" sz="1500" b="1" dirty="0"/>
                <a:t>NM</a:t>
              </a:r>
            </a:p>
            <a:p>
              <a:pPr algn="ctr"/>
              <a:r>
                <a:rPr kumimoji="1" lang="en-US" altLang="ja-JP" sz="1500" b="1" dirty="0"/>
                <a:t>(proton @10GV)</a:t>
              </a:r>
              <a:endParaRPr kumimoji="1" lang="ja-JP" altLang="en-US" sz="1500" b="1" dirty="0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01F92D-CD05-EDEB-3D30-6AC832053943}"/>
              </a:ext>
            </a:extLst>
          </p:cNvPr>
          <p:cNvSpPr txBox="1"/>
          <p:nvPr/>
        </p:nvSpPr>
        <p:spPr>
          <a:xfrm>
            <a:off x="3431533" y="640871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  <a:latin typeface="Helavetica"/>
              </a:rPr>
              <a:t>(Adriani+ 2023)</a:t>
            </a:r>
            <a:endParaRPr kumimoji="1" lang="ja-JP" altLang="en-US" b="1" dirty="0">
              <a:solidFill>
                <a:srgbClr val="0000FF"/>
              </a:solidFill>
              <a:latin typeface="Helavetica"/>
            </a:endParaRPr>
          </a:p>
        </p:txBody>
      </p:sp>
      <p:grpSp>
        <p:nvGrpSpPr>
          <p:cNvPr id="2" name="Group 1031">
            <a:extLst>
              <a:ext uri="{FF2B5EF4-FFF2-40B4-BE49-F238E27FC236}">
                <a16:creationId xmlns:a16="http://schemas.microsoft.com/office/drawing/2014/main" id="{1F9D199C-040F-7965-DD53-EABA5753F2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0473" y="2279005"/>
            <a:ext cx="3235130" cy="3090393"/>
            <a:chOff x="2976" y="1178"/>
            <a:chExt cx="2688" cy="2430"/>
          </a:xfrm>
        </p:grpSpPr>
        <p:pic>
          <p:nvPicPr>
            <p:cNvPr id="5" name="Picture 1027" descr="C:\Windows\ﾃﾞｽｸﾄｯﾌﾟ\集中講義\雑\drift2.pct">
              <a:extLst>
                <a:ext uri="{FF2B5EF4-FFF2-40B4-BE49-F238E27FC236}">
                  <a16:creationId xmlns:a16="http://schemas.microsoft.com/office/drawing/2014/main" id="{25361C1B-2F77-BDF2-69E6-35A83F907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178"/>
              <a:ext cx="2688" cy="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030">
              <a:extLst>
                <a:ext uri="{FF2B5EF4-FFF2-40B4-BE49-F238E27FC236}">
                  <a16:creationId xmlns:a16="http://schemas.microsoft.com/office/drawing/2014/main" id="{12CFA91E-4818-7E31-C003-129291F90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178"/>
              <a:ext cx="480" cy="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 sz="1800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02EAC8-5519-D80E-F19E-95473AA8FD9B}"/>
              </a:ext>
            </a:extLst>
          </p:cNvPr>
          <p:cNvSpPr txBox="1"/>
          <p:nvPr/>
        </p:nvSpPr>
        <p:spPr>
          <a:xfrm>
            <a:off x="3803431" y="5173191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Helavetica"/>
              </a:rPr>
              <a:t>A&gt;0</a:t>
            </a:r>
            <a:endParaRPr kumimoji="1" lang="ja-JP" altLang="en-US" sz="3600" dirty="0">
              <a:solidFill>
                <a:srgbClr val="FF0000"/>
              </a:solidFill>
              <a:latin typeface="Helavetica"/>
            </a:endParaRPr>
          </a:p>
        </p:txBody>
      </p:sp>
      <p:sp>
        <p:nvSpPr>
          <p:cNvPr id="19" name="Text Box 1028">
            <a:extLst>
              <a:ext uri="{FF2B5EF4-FFF2-40B4-BE49-F238E27FC236}">
                <a16:creationId xmlns:a16="http://schemas.microsoft.com/office/drawing/2014/main" id="{B99B2D2E-6DA4-B113-E4B0-500E78D0D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736" y="5215509"/>
            <a:ext cx="1986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0000FF"/>
                </a:solidFill>
                <a:latin typeface="Helvetica" panose="020B0604020202020204" pitchFamily="34" charset="0"/>
              </a:rPr>
              <a:t>(Kota &amp; Jokipii 1983)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908E3C-5252-AAC0-48EB-305F04DCD915}"/>
              </a:ext>
            </a:extLst>
          </p:cNvPr>
          <p:cNvSpPr txBox="1"/>
          <p:nvPr/>
        </p:nvSpPr>
        <p:spPr>
          <a:xfrm>
            <a:off x="880557" y="254642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820BACE-0C15-5509-ED07-53F44B1717E6}"/>
                  </a:ext>
                </a:extLst>
              </p:cNvPr>
              <p:cNvSpPr txBox="1"/>
              <p:nvPr/>
            </p:nvSpPr>
            <p:spPr>
              <a:xfrm>
                <a:off x="2300292" y="1169299"/>
                <a:ext cx="5104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002060"/>
                    </a:solidFill>
                  </a:rPr>
                  <a:t>“Broad-top” (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𝒒𝑨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b="1" dirty="0">
                    <a:solidFill>
                      <a:srgbClr val="002060"/>
                    </a:solidFill>
                  </a:rPr>
                  <a:t>) and “Peaked-top”  (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𝒒𝑨</m:t>
                    </m:r>
                    <m:r>
                      <a:rPr kumimoji="1"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b="1" dirty="0">
                    <a:solidFill>
                      <a:srgbClr val="002060"/>
                    </a:solidFill>
                  </a:rPr>
                  <a:t>)</a:t>
                </a:r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820BACE-0C15-5509-ED07-53F44B171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92" y="1169299"/>
                <a:ext cx="5104603" cy="369332"/>
              </a:xfrm>
              <a:prstGeom prst="rect">
                <a:avLst/>
              </a:prstGeom>
              <a:blipFill>
                <a:blip r:embed="rId5"/>
                <a:stretch>
                  <a:fillRect l="-955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95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52EA84-5C54-8B19-7849-B38DE914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22" y="629431"/>
            <a:ext cx="5530467" cy="23245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BC6BDAC-37F6-C13A-0DB9-56B827D62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22" y="4794157"/>
            <a:ext cx="2754217" cy="20711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0540373-5BB1-3D55-5471-5FED73DDB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258" y="4808863"/>
            <a:ext cx="2688116" cy="2049137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CFDBF49B-12D8-48E2-3F31-82E028DF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FB445E-10AD-4A13-E66C-47DAF731FAD8}"/>
              </a:ext>
            </a:extLst>
          </p:cNvPr>
          <p:cNvSpPr txBox="1"/>
          <p:nvPr/>
        </p:nvSpPr>
        <p:spPr>
          <a:xfrm>
            <a:off x="3279725" y="21922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28FDAB-3C1E-5CB6-4D32-852803B76E9B}"/>
              </a:ext>
            </a:extLst>
          </p:cNvPr>
          <p:cNvSpPr txBox="1"/>
          <p:nvPr/>
        </p:nvSpPr>
        <p:spPr>
          <a:xfrm>
            <a:off x="6228666" y="21922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DED800-B542-0C94-4703-44C28C7B5A77}"/>
              </a:ext>
            </a:extLst>
          </p:cNvPr>
          <p:cNvSpPr txBox="1"/>
          <p:nvPr/>
        </p:nvSpPr>
        <p:spPr>
          <a:xfrm>
            <a:off x="2712040" y="6140648"/>
            <a:ext cx="16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Helavetica"/>
              </a:rPr>
              <a:t>CALET vs AMS-02 (p)</a:t>
            </a:r>
            <a:endParaRPr kumimoji="1" lang="ja-JP" altLang="en-US" sz="1400" dirty="0">
              <a:solidFill>
                <a:srgbClr val="FF0000"/>
              </a:solidFill>
              <a:latin typeface="Helavetic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4EB035-9791-A0A5-8583-B62464EF7FE1}"/>
              </a:ext>
            </a:extLst>
          </p:cNvPr>
          <p:cNvSpPr txBox="1"/>
          <p:nvPr/>
        </p:nvSpPr>
        <p:spPr>
          <a:xfrm>
            <a:off x="6219002" y="6140649"/>
            <a:ext cx="17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  <a:latin typeface="Helavetica"/>
              </a:rPr>
              <a:t>CALET vs AMS-02 (e)</a:t>
            </a:r>
            <a:endParaRPr kumimoji="1" lang="ja-JP" altLang="en-US" sz="1400" dirty="0">
              <a:solidFill>
                <a:srgbClr val="0000FF"/>
              </a:solidFill>
              <a:latin typeface="Helavetic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3A9494-F9C2-423F-FA42-7F41A7D95199}"/>
              </a:ext>
            </a:extLst>
          </p:cNvPr>
          <p:cNvSpPr txBox="1"/>
          <p:nvPr/>
        </p:nvSpPr>
        <p:spPr>
          <a:xfrm>
            <a:off x="143512" y="68158"/>
            <a:ext cx="8856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002060"/>
                </a:solidFill>
                <a:latin typeface="Helavetica"/>
              </a:rPr>
              <a:t>CALET/AMS-02</a:t>
            </a:r>
            <a:r>
              <a:rPr kumimoji="1" lang="ja-JP" altLang="en-US" sz="2800" b="1" dirty="0">
                <a:solidFill>
                  <a:srgbClr val="002060"/>
                </a:solidFill>
                <a:latin typeface="Helavetica"/>
              </a:rPr>
              <a:t>で観測された「遅れ」の電荷符号依存性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A4D7A5F-65BF-2AA8-1F0F-D9AC94E62349}"/>
              </a:ext>
            </a:extLst>
          </p:cNvPr>
          <p:cNvGrpSpPr/>
          <p:nvPr/>
        </p:nvGrpSpPr>
        <p:grpSpPr>
          <a:xfrm>
            <a:off x="1494768" y="2783282"/>
            <a:ext cx="2386254" cy="2040875"/>
            <a:chOff x="2578375" y="2769721"/>
            <a:chExt cx="2386254" cy="204087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B950A15-0D5C-3658-BB5E-8029113FC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8375" y="2769721"/>
              <a:ext cx="2386254" cy="2040875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4116940-8AC2-B85B-BCA5-F951A7623F67}"/>
                </a:ext>
              </a:extLst>
            </p:cNvPr>
            <p:cNvSpPr txBox="1"/>
            <p:nvPr/>
          </p:nvSpPr>
          <p:spPr>
            <a:xfrm>
              <a:off x="4248000" y="387700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㉔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4C00695-49F4-E936-B0CB-9F211C5257C7}"/>
              </a:ext>
            </a:extLst>
          </p:cNvPr>
          <p:cNvGrpSpPr/>
          <p:nvPr/>
        </p:nvGrpSpPr>
        <p:grpSpPr>
          <a:xfrm>
            <a:off x="5818426" y="2814438"/>
            <a:ext cx="2721167" cy="2025176"/>
            <a:chOff x="5089448" y="2769721"/>
            <a:chExt cx="2721167" cy="202517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8F22E69-0B8C-2274-85F9-0BB4967B0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9448" y="2769721"/>
              <a:ext cx="2721167" cy="2025176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88D00C9-3CBE-062D-D2F1-49F56C5F0815}"/>
                </a:ext>
              </a:extLst>
            </p:cNvPr>
            <p:cNvSpPr txBox="1"/>
            <p:nvPr/>
          </p:nvSpPr>
          <p:spPr>
            <a:xfrm>
              <a:off x="7079590" y="3895547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  <a:latin typeface="Helavetica"/>
                </a:rPr>
                <a:t>A&gt;0</a:t>
              </a:r>
              <a:endParaRPr kumimoji="1" lang="ja-JP" altLang="en-US" dirty="0">
                <a:solidFill>
                  <a:srgbClr val="FF0000"/>
                </a:solidFill>
                <a:latin typeface="Helavetica"/>
              </a:endParaRPr>
            </a:p>
          </p:txBody>
        </p:sp>
      </p:grp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B5219A23-F82F-E7FB-502B-458E4A195491}"/>
              </a:ext>
            </a:extLst>
          </p:cNvPr>
          <p:cNvSpPr/>
          <p:nvPr/>
        </p:nvSpPr>
        <p:spPr>
          <a:xfrm>
            <a:off x="5518964" y="814155"/>
            <a:ext cx="492443" cy="2407039"/>
          </a:xfrm>
          <a:custGeom>
            <a:avLst/>
            <a:gdLst>
              <a:gd name="csX0" fmla="*/ 0 w 648586"/>
              <a:gd name="csY0" fmla="*/ 0 h 2211573"/>
              <a:gd name="csX1" fmla="*/ 10632 w 648586"/>
              <a:gd name="csY1" fmla="*/ 1967024 h 2211573"/>
              <a:gd name="csX2" fmla="*/ 648586 w 648586"/>
              <a:gd name="csY2" fmla="*/ 2211573 h 22115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48586" h="2211573">
                <a:moveTo>
                  <a:pt x="0" y="0"/>
                </a:moveTo>
                <a:lnTo>
                  <a:pt x="10632" y="1967024"/>
                </a:lnTo>
                <a:lnTo>
                  <a:pt x="648586" y="2211573"/>
                </a:lnTo>
              </a:path>
            </a:pathLst>
          </a:custGeom>
          <a:noFill/>
          <a:ln w="34925">
            <a:solidFill>
              <a:schemeClr val="accent1">
                <a:shade val="15000"/>
                <a:alpha val="50000"/>
              </a:schemeClr>
            </a:solidFill>
            <a:prstDash val="sysDash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029C7C9C-C096-8F53-6403-C759349F1823}"/>
              </a:ext>
            </a:extLst>
          </p:cNvPr>
          <p:cNvSpPr/>
          <p:nvPr/>
        </p:nvSpPr>
        <p:spPr>
          <a:xfrm flipH="1">
            <a:off x="3816666" y="814154"/>
            <a:ext cx="492443" cy="2407039"/>
          </a:xfrm>
          <a:custGeom>
            <a:avLst/>
            <a:gdLst>
              <a:gd name="csX0" fmla="*/ 0 w 648586"/>
              <a:gd name="csY0" fmla="*/ 0 h 2211573"/>
              <a:gd name="csX1" fmla="*/ 10632 w 648586"/>
              <a:gd name="csY1" fmla="*/ 1967024 h 2211573"/>
              <a:gd name="csX2" fmla="*/ 648586 w 648586"/>
              <a:gd name="csY2" fmla="*/ 2211573 h 22115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48586" h="2211573">
                <a:moveTo>
                  <a:pt x="0" y="0"/>
                </a:moveTo>
                <a:lnTo>
                  <a:pt x="10632" y="1967024"/>
                </a:lnTo>
                <a:lnTo>
                  <a:pt x="648586" y="2211573"/>
                </a:lnTo>
              </a:path>
            </a:pathLst>
          </a:custGeom>
          <a:noFill/>
          <a:ln w="34925">
            <a:solidFill>
              <a:schemeClr val="accent1">
                <a:shade val="15000"/>
                <a:alpha val="50000"/>
              </a:schemeClr>
            </a:solidFill>
            <a:prstDash val="sysDash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6628E7C-4296-DCDB-95A8-CE532C938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277" y="3275632"/>
            <a:ext cx="240609" cy="551394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7B99F3A-7ABD-A8BD-ACF9-E64D6EE38C61}"/>
              </a:ext>
            </a:extLst>
          </p:cNvPr>
          <p:cNvSpPr/>
          <p:nvPr/>
        </p:nvSpPr>
        <p:spPr>
          <a:xfrm>
            <a:off x="6528391" y="814154"/>
            <a:ext cx="192718" cy="2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EAF0E51-61AF-D024-0200-03A8B5005EED}"/>
              </a:ext>
            </a:extLst>
          </p:cNvPr>
          <p:cNvSpPr>
            <a:spLocks noChangeAspect="1"/>
          </p:cNvSpPr>
          <p:nvPr/>
        </p:nvSpPr>
        <p:spPr>
          <a:xfrm>
            <a:off x="3495381" y="2938979"/>
            <a:ext cx="183848" cy="2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313999E-F82E-0131-71E2-7703FE69BC3E}"/>
              </a:ext>
            </a:extLst>
          </p:cNvPr>
          <p:cNvSpPr/>
          <p:nvPr/>
        </p:nvSpPr>
        <p:spPr>
          <a:xfrm>
            <a:off x="8166001" y="2997732"/>
            <a:ext cx="192718" cy="2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C0B5958-7AFE-4B3F-A209-34851A5F6E74}"/>
              </a:ext>
            </a:extLst>
          </p:cNvPr>
          <p:cNvSpPr/>
          <p:nvPr/>
        </p:nvSpPr>
        <p:spPr>
          <a:xfrm>
            <a:off x="7615850" y="4948415"/>
            <a:ext cx="192718" cy="2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9B01B3D-C7CF-52CF-6D1B-C0653281E4BB}"/>
              </a:ext>
            </a:extLst>
          </p:cNvPr>
          <p:cNvSpPr/>
          <p:nvPr/>
        </p:nvSpPr>
        <p:spPr>
          <a:xfrm>
            <a:off x="4242369" y="4948414"/>
            <a:ext cx="192718" cy="2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716FDAE-A6BB-1A85-E981-05DEC4A4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D49CF4-347C-A1EC-0C27-927BEB691816}"/>
              </a:ext>
            </a:extLst>
          </p:cNvPr>
          <p:cNvSpPr txBox="1"/>
          <p:nvPr/>
        </p:nvSpPr>
        <p:spPr>
          <a:xfrm>
            <a:off x="485262" y="44449"/>
            <a:ext cx="86485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rgbClr val="002060"/>
                </a:solidFill>
              </a:rPr>
              <a:t>宇宙線変動プロファイルから期待される「遅れ」</a:t>
            </a:r>
            <a:endParaRPr kumimoji="1" lang="ja-JP" altLang="en-US" sz="3000" b="1" dirty="0">
              <a:solidFill>
                <a:srgbClr val="002060"/>
              </a:solidFill>
              <a:latin typeface="Helavetica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ECDB9BB-4AF2-0FCA-A23E-164EEFB6F49C}"/>
              </a:ext>
            </a:extLst>
          </p:cNvPr>
          <p:cNvGrpSpPr/>
          <p:nvPr/>
        </p:nvGrpSpPr>
        <p:grpSpPr>
          <a:xfrm>
            <a:off x="1169539" y="1066982"/>
            <a:ext cx="7215387" cy="2339487"/>
            <a:chOff x="1169533" y="707724"/>
            <a:chExt cx="7215387" cy="233948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16D0156-93BA-384C-58E3-61F08DF2E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533" y="707724"/>
              <a:ext cx="7215387" cy="2339487"/>
            </a:xfrm>
            <a:prstGeom prst="rect">
              <a:avLst/>
            </a:prstGeom>
          </p:spPr>
        </p:pic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A6BBB811-659C-B8BE-9509-088ABF657AB5}"/>
                </a:ext>
              </a:extLst>
            </p:cNvPr>
            <p:cNvCxnSpPr/>
            <p:nvPr/>
          </p:nvCxnSpPr>
          <p:spPr>
            <a:xfrm>
              <a:off x="7739917" y="1247831"/>
              <a:ext cx="0" cy="1255999"/>
            </a:xfrm>
            <a:prstGeom prst="straightConnector1">
              <a:avLst/>
            </a:prstGeom>
            <a:ln w="31750">
              <a:solidFill>
                <a:srgbClr val="0000FF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741160F-C905-8CA0-1152-8D8CAB03BD1B}"/>
                </a:ext>
              </a:extLst>
            </p:cNvPr>
            <p:cNvSpPr/>
            <p:nvPr/>
          </p:nvSpPr>
          <p:spPr>
            <a:xfrm>
              <a:off x="7288060" y="1247831"/>
              <a:ext cx="192718" cy="223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F4EC427-EFC9-8AEE-DAF6-E9783562BE28}"/>
              </a:ext>
            </a:extLst>
          </p:cNvPr>
          <p:cNvGrpSpPr/>
          <p:nvPr/>
        </p:nvGrpSpPr>
        <p:grpSpPr>
          <a:xfrm>
            <a:off x="2518775" y="5386698"/>
            <a:ext cx="4516916" cy="1410159"/>
            <a:chOff x="2518768" y="5220829"/>
            <a:chExt cx="4516916" cy="1410159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DB85243-6777-2753-25E6-4216A83BF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8768" y="5220829"/>
              <a:ext cx="4516916" cy="1410159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333BD21-6A90-76E7-1920-575AF8851F61}"/>
                </a:ext>
              </a:extLst>
            </p:cNvPr>
            <p:cNvSpPr/>
            <p:nvPr/>
          </p:nvSpPr>
          <p:spPr>
            <a:xfrm>
              <a:off x="6717484" y="5328000"/>
              <a:ext cx="192718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2BA5C91-3B7A-EF66-AFE9-35C0D6C60953}"/>
              </a:ext>
            </a:extLst>
          </p:cNvPr>
          <p:cNvGrpSpPr/>
          <p:nvPr/>
        </p:nvGrpSpPr>
        <p:grpSpPr>
          <a:xfrm>
            <a:off x="4937695" y="3337190"/>
            <a:ext cx="2717132" cy="2067382"/>
            <a:chOff x="4606582" y="3001010"/>
            <a:chExt cx="2717132" cy="206738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E9B5A32B-8DB9-1F81-17DE-72366C0F98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06582" y="3001010"/>
              <a:ext cx="2717132" cy="2067382"/>
              <a:chOff x="4840534" y="3202899"/>
              <a:chExt cx="2250085" cy="1712021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B62F74BA-4CF3-77B5-9695-25F34B999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0534" y="3202899"/>
                <a:ext cx="2250085" cy="1712021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DEC0363-3D96-5764-45D9-B05FC35DAEDC}"/>
                  </a:ext>
                </a:extLst>
              </p:cNvPr>
              <p:cNvSpPr/>
              <p:nvPr/>
            </p:nvSpPr>
            <p:spPr>
              <a:xfrm>
                <a:off x="6717484" y="3353120"/>
                <a:ext cx="192718" cy="2234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5FCFF8CC-3CFA-FB1F-A0AA-748FC7F19A26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5624796" y="3953004"/>
              <a:ext cx="154238" cy="80471"/>
            </a:xfrm>
            <a:prstGeom prst="straightConnector1">
              <a:avLst/>
            </a:prstGeom>
            <a:ln w="12700">
              <a:solidFill>
                <a:srgbClr val="5D64AB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5F50720-7BD1-C326-513F-E0F406D800F8}"/>
                </a:ext>
              </a:extLst>
            </p:cNvPr>
            <p:cNvSpPr/>
            <p:nvPr/>
          </p:nvSpPr>
          <p:spPr>
            <a:xfrm>
              <a:off x="5139262" y="4091155"/>
              <a:ext cx="639772" cy="515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5A5AE4D6-177F-D413-4C65-F3FA685B6B2E}"/>
                </a:ext>
              </a:extLst>
            </p:cNvPr>
            <p:cNvSpPr/>
            <p:nvPr/>
          </p:nvSpPr>
          <p:spPr>
            <a:xfrm>
              <a:off x="5854701" y="4091155"/>
              <a:ext cx="243378" cy="188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32F8C79-5C24-BE4C-CD15-E7CAC816C18B}"/>
                </a:ext>
              </a:extLst>
            </p:cNvPr>
            <p:cNvSpPr txBox="1"/>
            <p:nvPr/>
          </p:nvSpPr>
          <p:spPr>
            <a:xfrm>
              <a:off x="5077762" y="4247161"/>
              <a:ext cx="1679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err="1">
                  <a:solidFill>
                    <a:srgbClr val="5D64AB"/>
                  </a:solidFill>
                  <a:latin typeface="Helavetica"/>
                </a:rPr>
                <a:t>qA</a:t>
              </a:r>
              <a:r>
                <a:rPr kumimoji="1" lang="en-US" altLang="ja-JP" sz="1000" dirty="0">
                  <a:solidFill>
                    <a:srgbClr val="5D64AB"/>
                  </a:solidFill>
                  <a:latin typeface="Helavetica"/>
                </a:rPr>
                <a:t>&gt;0 </a:t>
              </a:r>
              <a:r>
                <a:rPr kumimoji="1" lang="ja-JP" altLang="en-US" sz="1000" dirty="0">
                  <a:solidFill>
                    <a:srgbClr val="5D64AB"/>
                  </a:solidFill>
                  <a:latin typeface="Helavetica"/>
                </a:rPr>
                <a:t>⇒</a:t>
              </a:r>
              <a:r>
                <a:rPr kumimoji="1" lang="en-US" altLang="ja-JP" sz="1000" dirty="0">
                  <a:solidFill>
                    <a:srgbClr val="5D64AB"/>
                  </a:solidFill>
                  <a:latin typeface="Helavetica"/>
                </a:rPr>
                <a:t> </a:t>
              </a:r>
              <a:r>
                <a:rPr kumimoji="1" lang="en-US" altLang="ja-JP" sz="1000" dirty="0" err="1">
                  <a:solidFill>
                    <a:srgbClr val="5D64AB"/>
                  </a:solidFill>
                  <a:latin typeface="Helavetica"/>
                </a:rPr>
                <a:t>qA</a:t>
              </a:r>
              <a:r>
                <a:rPr kumimoji="1" lang="en-US" altLang="ja-JP" sz="1000" dirty="0">
                  <a:solidFill>
                    <a:srgbClr val="5D64AB"/>
                  </a:solidFill>
                  <a:latin typeface="Helavetica"/>
                </a:rPr>
                <a:t>&lt;0 </a:t>
              </a:r>
              <a:r>
                <a:rPr kumimoji="1" lang="en-US" altLang="ja-JP" sz="900" dirty="0">
                  <a:solidFill>
                    <a:srgbClr val="000000"/>
                  </a:solidFill>
                  <a:latin typeface="Helavetica"/>
                </a:rPr>
                <a:t>( odd SC of p)</a:t>
              </a:r>
            </a:p>
            <a:p>
              <a:r>
                <a:rPr kumimoji="1" lang="en-US" altLang="ja-JP" sz="1000" dirty="0" err="1">
                  <a:solidFill>
                    <a:srgbClr val="FF0000"/>
                  </a:solidFill>
                  <a:latin typeface="Helavetica"/>
                </a:rPr>
                <a:t>qA</a:t>
              </a:r>
              <a:r>
                <a:rPr kumimoji="1" lang="en-US" altLang="ja-JP" sz="1000" dirty="0">
                  <a:solidFill>
                    <a:srgbClr val="FF0000"/>
                  </a:solidFill>
                  <a:latin typeface="Helavetica"/>
                </a:rPr>
                <a:t>&lt;0 </a:t>
              </a:r>
              <a:r>
                <a:rPr kumimoji="1" lang="ja-JP" altLang="en-US" sz="1000" dirty="0">
                  <a:solidFill>
                    <a:srgbClr val="FF0000"/>
                  </a:solidFill>
                  <a:latin typeface="Helavetica"/>
                </a:rPr>
                <a:t>⇒</a:t>
              </a:r>
              <a:r>
                <a:rPr kumimoji="1" lang="en-US" altLang="ja-JP" sz="1000" dirty="0">
                  <a:solidFill>
                    <a:srgbClr val="FF0000"/>
                  </a:solidFill>
                  <a:latin typeface="Helavetica"/>
                </a:rPr>
                <a:t> </a:t>
              </a:r>
              <a:r>
                <a:rPr kumimoji="1" lang="en-US" altLang="ja-JP" sz="1000" dirty="0" err="1">
                  <a:solidFill>
                    <a:srgbClr val="FF0000"/>
                  </a:solidFill>
                  <a:latin typeface="Helavetica"/>
                </a:rPr>
                <a:t>qA</a:t>
              </a:r>
              <a:r>
                <a:rPr kumimoji="1" lang="en-US" altLang="ja-JP" sz="1000" dirty="0">
                  <a:solidFill>
                    <a:srgbClr val="FF0000"/>
                  </a:solidFill>
                  <a:latin typeface="Helavetica"/>
                </a:rPr>
                <a:t>&gt;0 </a:t>
              </a:r>
              <a:r>
                <a:rPr kumimoji="1" lang="en-US" altLang="ja-JP" sz="1000" dirty="0">
                  <a:solidFill>
                    <a:srgbClr val="000000"/>
                  </a:solidFill>
                  <a:latin typeface="Helavetica"/>
                </a:rPr>
                <a:t>( even SC of p)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E34D007-9CC4-9073-0161-DED7C52DEA97}"/>
              </a:ext>
            </a:extLst>
          </p:cNvPr>
          <p:cNvGrpSpPr/>
          <p:nvPr/>
        </p:nvGrpSpPr>
        <p:grpSpPr>
          <a:xfrm>
            <a:off x="1666812" y="3383390"/>
            <a:ext cx="2834176" cy="1972529"/>
            <a:chOff x="1383512" y="3047211"/>
            <a:chExt cx="2834176" cy="1972529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79F94B6F-7369-AD1E-8BB9-6095097A92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3512" y="3047211"/>
              <a:ext cx="2834176" cy="1972529"/>
              <a:chOff x="2102298" y="3199944"/>
              <a:chExt cx="2464118" cy="1714976"/>
            </a:xfrm>
          </p:grpSpPr>
          <p:pic>
            <p:nvPicPr>
              <p:cNvPr id="5" name="図 4" descr="グラフ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E696F07-F2D2-A22A-4DF8-92B49476D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2298" y="3199944"/>
                <a:ext cx="2464118" cy="1714976"/>
              </a:xfrm>
              <a:prstGeom prst="rect">
                <a:avLst/>
              </a:prstGeom>
            </p:spPr>
          </p:pic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909E248-224F-DA99-A476-0DCF6AA1C902}"/>
                  </a:ext>
                </a:extLst>
              </p:cNvPr>
              <p:cNvSpPr/>
              <p:nvPr/>
            </p:nvSpPr>
            <p:spPr>
              <a:xfrm>
                <a:off x="4069939" y="3353120"/>
                <a:ext cx="192718" cy="2234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84041FBD-27CA-CB14-10E5-73662112E9B0}"/>
                </a:ext>
              </a:extLst>
            </p:cNvPr>
            <p:cNvSpPr/>
            <p:nvPr/>
          </p:nvSpPr>
          <p:spPr>
            <a:xfrm>
              <a:off x="2059756" y="4114593"/>
              <a:ext cx="559356" cy="44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8864D1E-B62F-E0C9-D916-BEBB24CEAE4D}"/>
                </a:ext>
              </a:extLst>
            </p:cNvPr>
            <p:cNvSpPr txBox="1"/>
            <p:nvPr/>
          </p:nvSpPr>
          <p:spPr>
            <a:xfrm>
              <a:off x="2049024" y="4206516"/>
              <a:ext cx="559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err="1">
                  <a:solidFill>
                    <a:srgbClr val="FF0000"/>
                  </a:solidFill>
                  <a:latin typeface="Helavetica"/>
                </a:rPr>
                <a:t>qA</a:t>
              </a:r>
              <a:r>
                <a:rPr kumimoji="1" lang="en-US" altLang="ja-JP" sz="1000" dirty="0">
                  <a:solidFill>
                    <a:srgbClr val="FF0000"/>
                  </a:solidFill>
                  <a:latin typeface="Helavetica"/>
                </a:rPr>
                <a:t>&gt;0</a:t>
              </a:r>
            </a:p>
            <a:p>
              <a:r>
                <a:rPr kumimoji="1" lang="en-US" altLang="ja-JP" sz="1000" dirty="0" err="1">
                  <a:solidFill>
                    <a:srgbClr val="5D64AB"/>
                  </a:solidFill>
                  <a:latin typeface="Helavetica"/>
                </a:rPr>
                <a:t>qA</a:t>
              </a:r>
              <a:r>
                <a:rPr kumimoji="1" lang="en-US" altLang="ja-JP" sz="1000" dirty="0">
                  <a:solidFill>
                    <a:srgbClr val="5D64AB"/>
                  </a:solidFill>
                  <a:latin typeface="Helavetica"/>
                </a:rPr>
                <a:t>&lt;0</a:t>
              </a:r>
              <a:endParaRPr kumimoji="1" lang="ja-JP" altLang="en-US" sz="1000" dirty="0">
                <a:solidFill>
                  <a:srgbClr val="5D64AB"/>
                </a:solidFill>
                <a:latin typeface="Helavetic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B81928D-647D-CD2C-BFDF-70D8E7DD2AB0}"/>
                  </a:ext>
                </a:extLst>
              </p:cNvPr>
              <p:cNvSpPr txBox="1"/>
              <p:nvPr/>
            </p:nvSpPr>
            <p:spPr>
              <a:xfrm>
                <a:off x="2209781" y="622230"/>
                <a:ext cx="5104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002060"/>
                    </a:solidFill>
                  </a:rPr>
                  <a:t>“Broad-top” (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𝒒𝑨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b="1" dirty="0">
                    <a:solidFill>
                      <a:srgbClr val="002060"/>
                    </a:solidFill>
                  </a:rPr>
                  <a:t>) and “Peaked-top”  (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𝒒𝑨</m:t>
                    </m:r>
                    <m:r>
                      <a:rPr kumimoji="1"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b="1" dirty="0">
                    <a:solidFill>
                      <a:srgbClr val="002060"/>
                    </a:solidFill>
                  </a:rPr>
                  <a:t>)</a:t>
                </a:r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B81928D-647D-CD2C-BFDF-70D8E7DD2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81" y="622230"/>
                <a:ext cx="5104603" cy="369332"/>
              </a:xfrm>
              <a:prstGeom prst="rect">
                <a:avLst/>
              </a:prstGeom>
              <a:blipFill>
                <a:blip r:embed="rId7"/>
                <a:stretch>
                  <a:fillRect l="-95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53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8C90CB6C-EF52-332F-428A-65CA8DDCF0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8" y="2031597"/>
            <a:ext cx="8391716" cy="1750705"/>
          </a:xfrm>
          <a:prstGeom prst="rect">
            <a:avLst/>
          </a:prstGeom>
        </p:spPr>
      </p:pic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35CE9BF0-9054-1796-33B6-FF0FCF7F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EF9E-7B08-4A83-9546-CFD7B5BED25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131B3A-BC4F-633D-BBEC-BCEF8EE97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81318"/>
            <a:ext cx="9144000" cy="15562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60A0640-07F6-F7F5-2298-D84E55DCBC6A}"/>
                  </a:ext>
                </a:extLst>
              </p:cNvPr>
              <p:cNvSpPr txBox="1"/>
              <p:nvPr/>
            </p:nvSpPr>
            <p:spPr>
              <a:xfrm rot="16200000">
                <a:off x="-365257" y="2715383"/>
                <a:ext cx="9987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14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14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CR</m:t>
                      </m:r>
                      <m:r>
                        <a:rPr kumimoji="1" lang="en-US" altLang="ja-JP" sz="14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60A0640-07F6-F7F5-2298-D84E55DCB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65257" y="2715383"/>
                <a:ext cx="998735" cy="307777"/>
              </a:xfrm>
              <a:prstGeom prst="rect">
                <a:avLst/>
              </a:prstGeom>
              <a:blipFill>
                <a:blip r:embed="rId5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021388-F25C-D2BF-E5B0-73FA970C5DD3}"/>
              </a:ext>
            </a:extLst>
          </p:cNvPr>
          <p:cNvCxnSpPr/>
          <p:nvPr/>
        </p:nvCxnSpPr>
        <p:spPr>
          <a:xfrm>
            <a:off x="1137730" y="3096000"/>
            <a:ext cx="67437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8003957-1C0D-CE5C-DBE5-581BE22E7963}"/>
                  </a:ext>
                </a:extLst>
              </p:cNvPr>
              <p:cNvSpPr txBox="1"/>
              <p:nvPr/>
            </p:nvSpPr>
            <p:spPr>
              <a:xfrm>
                <a:off x="830208" y="4199754"/>
                <a:ext cx="7358743" cy="1186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𝑟𝑖𝑓𝑡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2000" b="0" i="1" dirty="0">
                  <a:latin typeface="Cambria Math" panose="02040503050406030204" pitchFamily="18" charset="0"/>
                </a:endParaRPr>
              </a:p>
              <a:p>
                <a:pPr algn="ctr"/>
                <a:endParaRPr kumimoji="1" lang="en-US" altLang="ja-JP" sz="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000" b="0" i="1" dirty="0"/>
                  <a:t> </a:t>
                </a:r>
                <a:r>
                  <a:rPr kumimoji="1" lang="en-US" altLang="ja-JP" sz="2000" b="0" dirty="0"/>
                  <a:t>: </a:t>
                </a:r>
                <a:r>
                  <a:rPr kumimoji="1" lang="ja-JP" altLang="en-US" sz="2000" b="0" dirty="0"/>
                  <a:t>有効行程長は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𝒒𝑨</m:t>
                    </m:r>
                    <m:r>
                      <a:rPr kumimoji="1" lang="en-US" altLang="ja-JP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kumimoji="1" lang="en-US" altLang="ja-JP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b="1" dirty="0">
                    <a:solidFill>
                      <a:srgbClr val="0000FF"/>
                    </a:solidFill>
                  </a:rPr>
                  <a:t>, NS-tilt angle</a:t>
                </a:r>
                <a:r>
                  <a:rPr kumimoji="1" lang="ja-JP" altLang="en-US" sz="2000" dirty="0"/>
                  <a:t>に依存する。</a:t>
                </a:r>
                <a:endParaRPr kumimoji="1" lang="en-US" altLang="ja-JP" sz="2000" b="0" i="1" dirty="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8003957-1C0D-CE5C-DBE5-581BE22E7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08" y="4199754"/>
                <a:ext cx="7358743" cy="1186159"/>
              </a:xfrm>
              <a:prstGeom prst="rect">
                <a:avLst/>
              </a:prstGeom>
              <a:blipFill>
                <a:blip r:embed="rId6"/>
                <a:stretch>
                  <a:fillRect b="-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29BE6A-7881-372F-7868-872405D817D1}"/>
              </a:ext>
            </a:extLst>
          </p:cNvPr>
          <p:cNvSpPr txBox="1"/>
          <p:nvPr/>
        </p:nvSpPr>
        <p:spPr>
          <a:xfrm>
            <a:off x="2873959" y="49598"/>
            <a:ext cx="36535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「遅れ」の</a:t>
            </a:r>
            <a:r>
              <a:rPr kumimoji="1" lang="en-US" altLang="ja-JP" sz="3000" b="1" dirty="0">
                <a:solidFill>
                  <a:srgbClr val="002060"/>
                </a:solidFill>
                <a:latin typeface="Helavetica"/>
              </a:rPr>
              <a:t>22</a:t>
            </a:r>
            <a:r>
              <a:rPr kumimoji="1" lang="ja-JP" altLang="en-US" sz="3000" b="1" dirty="0">
                <a:solidFill>
                  <a:srgbClr val="002060"/>
                </a:solidFill>
                <a:latin typeface="Helavetica"/>
              </a:rPr>
              <a:t>年変動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471260-F656-F101-F209-C802220E5C72}"/>
              </a:ext>
            </a:extLst>
          </p:cNvPr>
          <p:cNvSpPr txBox="1"/>
          <p:nvPr/>
        </p:nvSpPr>
        <p:spPr>
          <a:xfrm>
            <a:off x="416069" y="5779402"/>
            <a:ext cx="8569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0000FF"/>
                </a:solidFill>
              </a:rPr>
              <a:t>「遅れ」の定量的な検証には、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太陽極大期を含む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宇宙線変動プロファイルの、ドリフトモデル計算による再現が必要。</a:t>
            </a:r>
            <a:endParaRPr kumimoji="1" lang="en-US" altLang="ja-JP" sz="2400" b="1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54BDD9B-586C-1B2D-8D74-D1C915048DFF}"/>
              </a:ext>
            </a:extLst>
          </p:cNvPr>
          <p:cNvSpPr txBox="1"/>
          <p:nvPr/>
        </p:nvSpPr>
        <p:spPr>
          <a:xfrm>
            <a:off x="3370935" y="170097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B36B6F4-1FB8-C27E-4091-810DF790A46C}"/>
              </a:ext>
            </a:extLst>
          </p:cNvPr>
          <p:cNvSpPr txBox="1"/>
          <p:nvPr/>
        </p:nvSpPr>
        <p:spPr>
          <a:xfrm>
            <a:off x="6685834" y="170097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1E13FE7-E2A6-3808-24BA-AF9B8FC9F1EC}"/>
              </a:ext>
            </a:extLst>
          </p:cNvPr>
          <p:cNvSpPr txBox="1"/>
          <p:nvPr/>
        </p:nvSpPr>
        <p:spPr>
          <a:xfrm>
            <a:off x="8092215" y="169880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㉕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4E7FFE-A646-4520-6BDB-F75B2A2B7680}"/>
              </a:ext>
            </a:extLst>
          </p:cNvPr>
          <p:cNvSpPr txBox="1"/>
          <p:nvPr/>
        </p:nvSpPr>
        <p:spPr>
          <a:xfrm>
            <a:off x="547456" y="169880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CC2FF8-4F9A-4FAB-B45D-2EEFFBF9CA46}"/>
              </a:ext>
            </a:extLst>
          </p:cNvPr>
          <p:cNvSpPr txBox="1"/>
          <p:nvPr/>
        </p:nvSpPr>
        <p:spPr>
          <a:xfrm>
            <a:off x="4901946" y="169880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BF0E1E-D2BF-5547-8B18-711CACC29EC5}"/>
              </a:ext>
            </a:extLst>
          </p:cNvPr>
          <p:cNvSpPr txBox="1"/>
          <p:nvPr/>
        </p:nvSpPr>
        <p:spPr>
          <a:xfrm>
            <a:off x="1947943" y="170097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㉑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926529D-9529-FC6F-E3E5-556A6F0B2F1C}"/>
              </a:ext>
            </a:extLst>
          </p:cNvPr>
          <p:cNvGrpSpPr/>
          <p:nvPr/>
        </p:nvGrpSpPr>
        <p:grpSpPr>
          <a:xfrm>
            <a:off x="1723218" y="542028"/>
            <a:ext cx="4427220" cy="3360420"/>
            <a:chOff x="2100303" y="581318"/>
            <a:chExt cx="4427220" cy="336042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9ABF3AC6-4DC9-7FFC-B8F1-E24DF487379C}"/>
                </a:ext>
              </a:extLst>
            </p:cNvPr>
            <p:cNvGrpSpPr/>
            <p:nvPr/>
          </p:nvGrpSpPr>
          <p:grpSpPr>
            <a:xfrm>
              <a:off x="2100303" y="581318"/>
              <a:ext cx="4427220" cy="3360420"/>
              <a:chOff x="1294594" y="3144118"/>
              <a:chExt cx="4427220" cy="3360420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DF41C6E4-B5C8-37F2-1146-99E2D1786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4594" y="3144118"/>
                <a:ext cx="4427220" cy="3360420"/>
              </a:xfrm>
              <a:prstGeom prst="rect">
                <a:avLst/>
              </a:prstGeom>
              <a:solidFill>
                <a:schemeClr val="bg1"/>
              </a:solidFill>
            </p:spPr>
          </p:pic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60DBA3B0-08B7-1AF6-2D74-E0CD29261706}"/>
                  </a:ext>
                </a:extLst>
              </p:cNvPr>
              <p:cNvCxnSpPr/>
              <p:nvPr/>
            </p:nvCxnSpPr>
            <p:spPr>
              <a:xfrm>
                <a:off x="1757721" y="5181109"/>
                <a:ext cx="320400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1575E9-4CCC-084D-C7A1-AA5C8F1AB206}"/>
                  </a:ext>
                </a:extLst>
              </p:cNvPr>
              <p:cNvSpPr txBox="1"/>
              <p:nvPr/>
            </p:nvSpPr>
            <p:spPr>
              <a:xfrm flipH="1">
                <a:off x="4137879" y="4278559"/>
                <a:ext cx="1125714" cy="646331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solidFill>
                      <a:srgbClr val="009900"/>
                    </a:solidFill>
                    <a:latin typeface="Helavetica"/>
                  </a:rPr>
                  <a:t>P-dependence</a:t>
                </a:r>
              </a:p>
              <a:p>
                <a:pPr algn="ctr"/>
                <a:r>
                  <a:rPr kumimoji="1" lang="en-US" altLang="ja-JP" sz="1200" dirty="0" err="1">
                    <a:latin typeface="Helavetica"/>
                  </a:rPr>
                  <a:t>Tomassetii</a:t>
                </a:r>
                <a:r>
                  <a:rPr kumimoji="1" lang="en-US" altLang="ja-JP" sz="1200" dirty="0">
                    <a:latin typeface="Helavetica"/>
                  </a:rPr>
                  <a:t>+</a:t>
                </a:r>
              </a:p>
              <a:p>
                <a:pPr algn="ctr"/>
                <a:r>
                  <a:rPr kumimoji="1" lang="en-US" altLang="ja-JP" sz="1200" dirty="0">
                    <a:latin typeface="Helavetica"/>
                  </a:rPr>
                  <a:t>(2022)</a:t>
                </a:r>
                <a:endParaRPr kumimoji="1" lang="ja-JP" altLang="en-US" sz="1200" dirty="0">
                  <a:latin typeface="Helavetica"/>
                </a:endParaRPr>
              </a:p>
            </p:txBody>
          </p: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63CF8CAA-BA52-EFEE-FAC3-7397D42E3321}"/>
                  </a:ext>
                </a:extLst>
              </p:cNvPr>
              <p:cNvCxnSpPr/>
              <p:nvPr/>
            </p:nvCxnSpPr>
            <p:spPr>
              <a:xfrm>
                <a:off x="4680000" y="4968000"/>
                <a:ext cx="0" cy="25200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F683368-E8AC-89A5-E317-A1CA81A2A7AA}"/>
                </a:ext>
              </a:extLst>
            </p:cNvPr>
            <p:cNvSpPr txBox="1"/>
            <p:nvPr/>
          </p:nvSpPr>
          <p:spPr>
            <a:xfrm>
              <a:off x="2923358" y="915686"/>
              <a:ext cx="295465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rgbClr val="0000FF"/>
                  </a:solidFill>
                </a:rPr>
                <a:t>2030</a:t>
              </a:r>
              <a:r>
                <a:rPr kumimoji="1" lang="ja-JP" altLang="en-US" b="1" dirty="0">
                  <a:solidFill>
                    <a:srgbClr val="0000FF"/>
                  </a:solidFill>
                </a:rPr>
                <a:t>年までの運用により</a:t>
              </a:r>
              <a:endParaRPr kumimoji="1" lang="en-US" altLang="ja-JP" b="1" dirty="0">
                <a:solidFill>
                  <a:srgbClr val="0000FF"/>
                </a:solidFill>
              </a:endParaRPr>
            </a:p>
            <a:p>
              <a:pPr algn="ctr"/>
              <a:r>
                <a:rPr kumimoji="1" lang="ja-JP" altLang="en-US" b="1" dirty="0">
                  <a:solidFill>
                    <a:srgbClr val="0000FF"/>
                  </a:solidFill>
                </a:rPr>
                <a:t>サイクル㉕を解析できる。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10697</TotalTime>
  <Words>1421</Words>
  <Application>Microsoft Office PowerPoint</Application>
  <PresentationFormat>画面に合わせる (4:3)</PresentationFormat>
  <Paragraphs>190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Halavetica</vt:lpstr>
      <vt:lpstr>Helavetica</vt:lpstr>
      <vt:lpstr>游ゴシック</vt:lpstr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一起 宗像</dc:creator>
  <cp:lastModifiedBy>一起 宗像</cp:lastModifiedBy>
  <cp:revision>28</cp:revision>
  <dcterms:created xsi:type="dcterms:W3CDTF">2026-02-22T12:22:47Z</dcterms:created>
  <dcterms:modified xsi:type="dcterms:W3CDTF">2026-03-20T05:12:56Z</dcterms:modified>
</cp:coreProperties>
</file>