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7" r:id="rId1"/>
  </p:sldMasterIdLst>
  <p:notesMasterIdLst>
    <p:notesMasterId r:id="rId20"/>
  </p:notesMasterIdLst>
  <p:handoutMasterIdLst>
    <p:handoutMasterId r:id="rId21"/>
  </p:handoutMasterIdLst>
  <p:sldIdLst>
    <p:sldId id="256" r:id="rId2"/>
    <p:sldId id="965" r:id="rId3"/>
    <p:sldId id="1705" r:id="rId4"/>
    <p:sldId id="971" r:id="rId5"/>
    <p:sldId id="1002" r:id="rId6"/>
    <p:sldId id="1003" r:id="rId7"/>
    <p:sldId id="1011" r:id="rId8"/>
    <p:sldId id="1272" r:id="rId9"/>
    <p:sldId id="1271" r:id="rId10"/>
    <p:sldId id="1007" r:id="rId11"/>
    <p:sldId id="1273" r:id="rId12"/>
    <p:sldId id="1274" r:id="rId13"/>
    <p:sldId id="1270" r:id="rId14"/>
    <p:sldId id="1269" r:id="rId15"/>
    <p:sldId id="995" r:id="rId16"/>
    <p:sldId id="1706" r:id="rId17"/>
    <p:sldId id="1009" r:id="rId18"/>
    <p:sldId id="968" r:id="rId19"/>
  </p:sldIdLst>
  <p:sldSz cx="12192000" cy="6858000"/>
  <p:notesSz cx="6735763" cy="9869488"/>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80C"/>
    <a:srgbClr val="FF0909"/>
    <a:srgbClr val="FF090C"/>
    <a:srgbClr val="6699FF"/>
    <a:srgbClr val="0033CC"/>
    <a:srgbClr val="FF2415"/>
    <a:srgbClr val="E13F47"/>
    <a:srgbClr val="008250"/>
    <a:srgbClr val="00CC7E"/>
    <a:srgbClr val="0082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23" autoAdjust="0"/>
    <p:restoredTop sz="96276" autoAdjust="0"/>
  </p:normalViewPr>
  <p:slideViewPr>
    <p:cSldViewPr>
      <p:cViewPr varScale="1">
        <p:scale>
          <a:sx n="114" d="100"/>
          <a:sy n="114" d="100"/>
        </p:scale>
        <p:origin x="168" y="4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114" d="100"/>
          <a:sy n="114" d="100"/>
        </p:scale>
        <p:origin x="-2512" y="-96"/>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19878" cy="493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ＭＳ Ｐゴシック" pitchFamily="50" charset="-128"/>
              </a:defRPr>
            </a:lvl1pPr>
          </a:lstStyle>
          <a:p>
            <a:pPr>
              <a:defRPr/>
            </a:pPr>
            <a:endParaRPr lang="en-US" altLang="ja-JP"/>
          </a:p>
        </p:txBody>
      </p:sp>
      <p:sp>
        <p:nvSpPr>
          <p:cNvPr id="25603" name="Rectangle 3"/>
          <p:cNvSpPr>
            <a:spLocks noGrp="1" noChangeArrowheads="1"/>
          </p:cNvSpPr>
          <p:nvPr>
            <p:ph type="dt" sz="quarter" idx="1"/>
          </p:nvPr>
        </p:nvSpPr>
        <p:spPr bwMode="auto">
          <a:xfrm>
            <a:off x="3814802" y="0"/>
            <a:ext cx="2919877" cy="493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pitchFamily="50" charset="-128"/>
              </a:defRPr>
            </a:lvl1pPr>
          </a:lstStyle>
          <a:p>
            <a:pPr>
              <a:defRPr/>
            </a:pPr>
            <a:fld id="{68700765-6584-264A-AC02-B4A70312D31A}" type="datetime1">
              <a:rPr lang="ja-JP" altLang="en-US" smtClean="0"/>
              <a:pPr>
                <a:defRPr/>
              </a:pPr>
              <a:t>2026/3/21</a:t>
            </a:fld>
            <a:endParaRPr lang="en-US" altLang="ja-JP"/>
          </a:p>
        </p:txBody>
      </p:sp>
      <p:sp>
        <p:nvSpPr>
          <p:cNvPr id="25604" name="Rectangle 4"/>
          <p:cNvSpPr>
            <a:spLocks noGrp="1" noChangeArrowheads="1"/>
          </p:cNvSpPr>
          <p:nvPr>
            <p:ph type="ftr" sz="quarter" idx="2"/>
          </p:nvPr>
        </p:nvSpPr>
        <p:spPr bwMode="auto">
          <a:xfrm>
            <a:off x="0" y="9374036"/>
            <a:ext cx="2919878" cy="493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ＭＳ Ｐゴシック" pitchFamily="50" charset="-128"/>
              </a:defRPr>
            </a:lvl1pPr>
          </a:lstStyle>
          <a:p>
            <a:pPr>
              <a:defRPr/>
            </a:pPr>
            <a:endParaRPr lang="en-US" altLang="ja-JP"/>
          </a:p>
        </p:txBody>
      </p:sp>
      <p:sp>
        <p:nvSpPr>
          <p:cNvPr id="25605" name="Rectangle 5"/>
          <p:cNvSpPr>
            <a:spLocks noGrp="1" noChangeArrowheads="1"/>
          </p:cNvSpPr>
          <p:nvPr>
            <p:ph type="sldNum" sz="quarter" idx="3"/>
          </p:nvPr>
        </p:nvSpPr>
        <p:spPr bwMode="auto">
          <a:xfrm>
            <a:off x="3814802" y="9374036"/>
            <a:ext cx="2919877" cy="493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pitchFamily="50" charset="-128"/>
              </a:defRPr>
            </a:lvl1pPr>
          </a:lstStyle>
          <a:p>
            <a:pPr>
              <a:defRPr/>
            </a:pPr>
            <a:fld id="{AB9025F4-1322-4487-9E22-C8299063365A}" type="slidenum">
              <a:rPr lang="ja-JP" altLang="en-US"/>
              <a:pPr>
                <a:defRPr/>
              </a:pPr>
              <a:t>‹#›</a:t>
            </a:fld>
            <a:endParaRPr lang="en-US" altLang="ja-JP"/>
          </a:p>
        </p:txBody>
      </p:sp>
    </p:spTree>
    <p:extLst>
      <p:ext uri="{BB962C8B-B14F-4D97-AF65-F5344CB8AC3E}">
        <p14:creationId xmlns:p14="http://schemas.microsoft.com/office/powerpoint/2010/main" val="3928217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878" cy="493125"/>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802" y="0"/>
            <a:ext cx="2919877" cy="493125"/>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9A480446-9E97-044C-9479-07A287360C70}" type="datetime1">
              <a:rPr lang="ja-JP" altLang="en-US" smtClean="0"/>
              <a:pPr>
                <a:defRPr/>
              </a:pPr>
              <a:t>2026/3/21</a:t>
            </a:fld>
            <a:endParaRPr lang="ja-JP" altLang="en-US"/>
          </a:p>
        </p:txBody>
      </p:sp>
      <p:sp>
        <p:nvSpPr>
          <p:cNvPr id="4" name="スライド イメージ プレースホルダ 3"/>
          <p:cNvSpPr>
            <a:spLocks noGrp="1" noRot="1" noChangeAspect="1"/>
          </p:cNvSpPr>
          <p:nvPr>
            <p:ph type="sldImg" idx="2"/>
          </p:nvPr>
        </p:nvSpPr>
        <p:spPr>
          <a:xfrm>
            <a:off x="76200" y="739775"/>
            <a:ext cx="6583363" cy="3703638"/>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72818" y="4687019"/>
            <a:ext cx="5390127" cy="4442781"/>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374036"/>
            <a:ext cx="2919878" cy="49312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802" y="9374036"/>
            <a:ext cx="2919877" cy="49312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741C34E8-378D-4A15-94DE-320CD8D7DF3B}" type="slidenum">
              <a:rPr lang="ja-JP" altLang="en-US"/>
              <a:pPr>
                <a:defRPr/>
              </a:pPr>
              <a:t>‹#›</a:t>
            </a:fld>
            <a:endParaRPr lang="ja-JP" altLang="en-US"/>
          </a:p>
        </p:txBody>
      </p:sp>
    </p:spTree>
    <p:extLst>
      <p:ext uri="{BB962C8B-B14F-4D97-AF65-F5344CB8AC3E}">
        <p14:creationId xmlns:p14="http://schemas.microsoft.com/office/powerpoint/2010/main" val="17770990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741C34E8-378D-4A15-94DE-320CD8D7DF3B}" type="slidenum">
              <a:rPr lang="ja-JP" altLang="en-US" smtClean="0"/>
              <a:pPr>
                <a:defRPr/>
              </a:pPr>
              <a:t>3</a:t>
            </a:fld>
            <a:endParaRPr lang="ja-JP" altLang="en-US"/>
          </a:p>
        </p:txBody>
      </p:sp>
    </p:spTree>
    <p:extLst>
      <p:ext uri="{BB962C8B-B14F-4D97-AF65-F5344CB8AC3E}">
        <p14:creationId xmlns:p14="http://schemas.microsoft.com/office/powerpoint/2010/main" val="1986169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110947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275523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4118688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303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87876" y="-14585"/>
            <a:ext cx="11304125" cy="782259"/>
          </a:xfrm>
          <a:solidFill>
            <a:srgbClr val="0070C0"/>
          </a:solidFill>
          <a:ln>
            <a:noFill/>
          </a:ln>
        </p:spPr>
        <p:txBody>
          <a:bodyPr wrap="none" lIns="144000" tIns="36000" rIns="36000" bIns="36000">
            <a:noAutofit/>
          </a:bodyPr>
          <a:lstStyle>
            <a:lvl1pPr algn="ctr">
              <a:defRPr sz="3200" b="0">
                <a:solidFill>
                  <a:schemeClr val="bg1"/>
                </a:solidFill>
                <a:latin typeface="Meiryo UI" panose="020B0604030504040204" pitchFamily="34" charset="-128"/>
                <a:ea typeface="Meiryo UI" panose="020B0604030504040204" pitchFamily="34" charset="-128"/>
              </a:defRPr>
            </a:lvl1pPr>
          </a:lstStyle>
          <a:p>
            <a:r>
              <a:rPr lang="ja-JP" altLang="en-US"/>
              <a:t>マスター </a:t>
            </a:r>
            <a:r>
              <a:rPr lang="ja-JP" altLang="en-US" dirty="0"/>
              <a:t>タイトルの書式設定</a:t>
            </a:r>
            <a:endParaRPr lang="en-US" dirty="0"/>
          </a:p>
        </p:txBody>
      </p:sp>
      <p:sp>
        <p:nvSpPr>
          <p:cNvPr id="7" name="テキスト ボックス 6"/>
          <p:cNvSpPr txBox="1"/>
          <p:nvPr userDrawn="1"/>
        </p:nvSpPr>
        <p:spPr>
          <a:xfrm rot="10800000" flipV="1">
            <a:off x="11663941" y="6306091"/>
            <a:ext cx="528059" cy="307375"/>
          </a:xfrm>
          <a:prstGeom prst="rect">
            <a:avLst/>
          </a:prstGeom>
          <a:noFill/>
        </p:spPr>
        <p:txBody>
          <a:bodyPr wrap="none" lIns="0" tIns="33231" rIns="0" bIns="33231" rtlCol="0" anchor="ctr" anchorCtr="1">
            <a:noAutofit/>
          </a:bodyPr>
          <a:lstStyle/>
          <a:p>
            <a:pPr algn="r"/>
            <a:fld id="{F8D371CA-EEB9-456E-B4CA-C59FC2F1461A}" type="slidenum">
              <a:rPr kumimoji="1" lang="ja-JP" altLang="en-US" sz="1200" b="1" smtClean="0">
                <a:solidFill>
                  <a:schemeClr val="tx1"/>
                </a:solidFill>
                <a:latin typeface="Meiryo UI" panose="020B0604030504040204" pitchFamily="50" charset="-128"/>
                <a:ea typeface="Meiryo UI" panose="020B0604030504040204" pitchFamily="50" charset="-128"/>
              </a:rPr>
              <a:pPr algn="r"/>
              <a:t>‹#›</a:t>
            </a:fld>
            <a:endParaRPr kumimoji="1" lang="ja-JP" altLang="en-US" sz="1200" b="1">
              <a:solidFill>
                <a:schemeClr val="tx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C2448D19-4F02-CB73-8CA6-9C8B85157C81}"/>
              </a:ext>
            </a:extLst>
          </p:cNvPr>
          <p:cNvSpPr txBox="1"/>
          <p:nvPr userDrawn="1"/>
        </p:nvSpPr>
        <p:spPr>
          <a:xfrm>
            <a:off x="0" y="6581001"/>
            <a:ext cx="12192000" cy="276999"/>
          </a:xfrm>
          <a:prstGeom prst="rect">
            <a:avLst/>
          </a:prstGeom>
          <a:solidFill>
            <a:srgbClr val="0070C0"/>
          </a:solidFill>
        </p:spPr>
        <p:txBody>
          <a:bodyPr wrap="square" rtlCol="0">
            <a:spAutoFit/>
          </a:bodyPr>
          <a:lstStyle/>
          <a:p>
            <a:r>
              <a:rPr lang="en-US" altLang="ja-JP" sz="1200" baseline="0" dirty="0">
                <a:solidFill>
                  <a:schemeClr val="bg1"/>
                </a:solidFill>
                <a:latin typeface="Meiryo UI" panose="020B0604030504040204" pitchFamily="34" charset="-128"/>
                <a:ea typeface="Meiryo UI" panose="020B0604030504040204" pitchFamily="34" charset="-128"/>
              </a:rPr>
              <a:t>        2026.3.23                                                                           </a:t>
            </a:r>
            <a:r>
              <a:rPr lang="ja-JP" altLang="en-US" sz="1200" baseline="0">
                <a:solidFill>
                  <a:schemeClr val="bg1"/>
                </a:solidFill>
                <a:latin typeface="Meiryo UI" panose="020B0604030504040204" pitchFamily="34" charset="-128"/>
                <a:ea typeface="Meiryo UI" panose="020B0604030504040204" pitchFamily="34" charset="-128"/>
              </a:rPr>
              <a:t>日本物理学会　</a:t>
            </a:r>
            <a:r>
              <a:rPr lang="en-US" altLang="ja-JP" sz="1200" baseline="0" dirty="0">
                <a:solidFill>
                  <a:schemeClr val="bg1"/>
                </a:solidFill>
                <a:latin typeface="Meiryo UI" panose="020B0604030504040204" pitchFamily="34" charset="-128"/>
                <a:ea typeface="Meiryo UI" panose="020B0604030504040204" pitchFamily="34" charset="-128"/>
              </a:rPr>
              <a:t>2026</a:t>
            </a:r>
            <a:r>
              <a:rPr lang="ja-JP" altLang="en-US" sz="1200" baseline="0">
                <a:solidFill>
                  <a:schemeClr val="bg1"/>
                </a:solidFill>
                <a:latin typeface="Meiryo UI" panose="020B0604030504040204" pitchFamily="34" charset="-128"/>
                <a:ea typeface="Meiryo UI" panose="020B0604030504040204" pitchFamily="34" charset="-128"/>
              </a:rPr>
              <a:t>年春季大会（オンライン）　　　</a:t>
            </a:r>
            <a:r>
              <a:rPr lang="en-US" altLang="ja-JP" sz="1200" baseline="0" dirty="0">
                <a:solidFill>
                  <a:schemeClr val="bg1"/>
                </a:solidFill>
                <a:latin typeface="Meiryo UI" panose="020B0604030504040204" pitchFamily="34" charset="-128"/>
                <a:ea typeface="Meiryo UI" panose="020B0604030504040204" pitchFamily="34" charset="-128"/>
              </a:rPr>
              <a:t>                 </a:t>
            </a:r>
            <a:r>
              <a:rPr lang="ja-JP" altLang="en-US" sz="1200" baseline="0">
                <a:solidFill>
                  <a:schemeClr val="bg1"/>
                </a:solidFill>
                <a:latin typeface="Meiryo UI" panose="020B0604030504040204" pitchFamily="34" charset="-128"/>
                <a:ea typeface="Meiryo UI" panose="020B0604030504040204" pitchFamily="34" charset="-128"/>
              </a:rPr>
              <a:t>　　</a:t>
            </a:r>
            <a:endParaRPr kumimoji="1" lang="ja-JP" altLang="en-US" sz="1200" baseline="0">
              <a:solidFill>
                <a:schemeClr val="bg1"/>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21537AE7-B5F4-5BDB-32E7-5818F2A3C2CF}"/>
              </a:ext>
            </a:extLst>
          </p:cNvPr>
          <p:cNvSpPr txBox="1"/>
          <p:nvPr userDrawn="1"/>
        </p:nvSpPr>
        <p:spPr>
          <a:xfrm>
            <a:off x="10783572" y="6608385"/>
            <a:ext cx="880369" cy="276999"/>
          </a:xfrm>
          <a:prstGeom prst="rect">
            <a:avLst/>
          </a:prstGeom>
          <a:noFill/>
        </p:spPr>
        <p:txBody>
          <a:bodyPr wrap="none" rtlCol="0">
            <a:spAutoFit/>
          </a:bodyPr>
          <a:lstStyle/>
          <a:p>
            <a:r>
              <a:rPr kumimoji="1" lang="en-US" altLang="ja-JP" sz="1200" b="0" i="0" u="none" strike="noStrike" kern="1200" cap="none" spc="0" normalizeH="0" baseline="0" noProof="0" dirty="0">
                <a:ln>
                  <a:noFill/>
                </a:ln>
                <a:solidFill>
                  <a:schemeClr val="bg1"/>
                </a:solidFill>
                <a:effectLst/>
                <a:uLnTx/>
                <a:uFillTx/>
                <a:latin typeface="Meiryo UI" panose="020B0604030504040204" pitchFamily="34" charset="-128"/>
                <a:ea typeface="Meiryo UI" panose="020B0604030504040204" pitchFamily="34" charset="-128"/>
                <a:cs typeface="+mn-cs"/>
              </a:rPr>
              <a:t>23aW2-7</a:t>
            </a:r>
            <a:endParaRPr kumimoji="1" lang="ja-JP" altLang="en-US" sz="1200" baseline="0">
              <a:solidFill>
                <a:schemeClr val="bg1"/>
              </a:solidFill>
            </a:endParaRPr>
          </a:p>
        </p:txBody>
      </p:sp>
      <p:pic>
        <p:nvPicPr>
          <p:cNvPr id="6" name="図 5">
            <a:extLst>
              <a:ext uri="{FF2B5EF4-FFF2-40B4-BE49-F238E27FC236}">
                <a16:creationId xmlns:a16="http://schemas.microsoft.com/office/drawing/2014/main" id="{49E93D61-3A0E-F36E-13C6-BB25A907BA7C}"/>
              </a:ext>
            </a:extLst>
          </p:cNvPr>
          <p:cNvPicPr>
            <a:picLocks noChangeAspect="1"/>
          </p:cNvPicPr>
          <p:nvPr userDrawn="1"/>
        </p:nvPicPr>
        <p:blipFill>
          <a:blip r:embed="rId2"/>
          <a:stretch>
            <a:fillRect/>
          </a:stretch>
        </p:blipFill>
        <p:spPr>
          <a:xfrm>
            <a:off x="47328" y="11783"/>
            <a:ext cx="782259" cy="782259"/>
          </a:xfrm>
          <a:prstGeom prst="rect">
            <a:avLst/>
          </a:prstGeom>
        </p:spPr>
      </p:pic>
    </p:spTree>
    <p:extLst>
      <p:ext uri="{BB962C8B-B14F-4D97-AF65-F5344CB8AC3E}">
        <p14:creationId xmlns:p14="http://schemas.microsoft.com/office/powerpoint/2010/main" val="135851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276610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73877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3605706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1286626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3452490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356456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40738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2401966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962C7-E37D-9747-B8D1-572E3D8A036C}" type="slidenum">
              <a:rPr kumimoji="1" lang="ja-JP" altLang="en-US" smtClean="0"/>
              <a:t>‹#›</a:t>
            </a:fld>
            <a:endParaRPr kumimoji="1" lang="ja-JP" altLang="en-US"/>
          </a:p>
        </p:txBody>
      </p:sp>
    </p:spTree>
    <p:extLst>
      <p:ext uri="{BB962C8B-B14F-4D97-AF65-F5344CB8AC3E}">
        <p14:creationId xmlns:p14="http://schemas.microsoft.com/office/powerpoint/2010/main" val="313899860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emf"/><Relationship Id="rId1" Type="http://schemas.openxmlformats.org/officeDocument/2006/relationships/slideLayout" Target="../slideLayouts/slideLayout13.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13.xml"/><Relationship Id="rId5" Type="http://schemas.openxmlformats.org/officeDocument/2006/relationships/image" Target="../media/image64.tiff"/><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9.gif"/><Relationship Id="rId5" Type="http://schemas.openxmlformats.org/officeDocument/2006/relationships/image" Target="../media/image8.tiff"/><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0685" y="5504650"/>
            <a:ext cx="4107223" cy="107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6"/>
          <p:cNvSpPr txBox="1">
            <a:spLocks noChangeArrowheads="1"/>
          </p:cNvSpPr>
          <p:nvPr/>
        </p:nvSpPr>
        <p:spPr bwMode="auto">
          <a:xfrm>
            <a:off x="407368" y="145723"/>
            <a:ext cx="12016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077">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422041" eaLnBrk="1" fontAlgn="auto" hangingPunct="1">
              <a:spcBef>
                <a:spcPts val="0"/>
              </a:spcBef>
              <a:spcAft>
                <a:spcPts val="0"/>
              </a:spcAft>
            </a:pPr>
            <a:r>
              <a:rPr lang="en-US" altLang="ja-JP" dirty="0">
                <a:solidFill>
                  <a:prstClr val="black"/>
                </a:solidFill>
                <a:latin typeface="Meiryo UI" panose="020B0604030504040204" pitchFamily="34" charset="-128"/>
                <a:ea typeface="Meiryo UI" panose="020B0604030504040204" pitchFamily="34" charset="-128"/>
              </a:rPr>
              <a:t> 2026</a:t>
            </a:r>
            <a:r>
              <a:rPr lang="ja-JP" altLang="en-US">
                <a:solidFill>
                  <a:prstClr val="black"/>
                </a:solidFill>
                <a:latin typeface="Meiryo UI" panose="020B0604030504040204" pitchFamily="34" charset="-128"/>
                <a:ea typeface="Meiryo UI" panose="020B0604030504040204" pitchFamily="34" charset="-128"/>
              </a:rPr>
              <a:t>年</a:t>
            </a:r>
            <a:r>
              <a:rPr lang="en-US" altLang="ja-JP" dirty="0">
                <a:solidFill>
                  <a:prstClr val="black"/>
                </a:solidFill>
                <a:latin typeface="Meiryo UI" panose="020B0604030504040204" pitchFamily="34" charset="-128"/>
                <a:ea typeface="Meiryo UI" panose="020B0604030504040204" pitchFamily="34" charset="-128"/>
              </a:rPr>
              <a:t>3</a:t>
            </a:r>
            <a:r>
              <a:rPr lang="ja-JP" altLang="en-US">
                <a:solidFill>
                  <a:prstClr val="black"/>
                </a:solidFill>
                <a:latin typeface="Meiryo UI" panose="020B0604030504040204" pitchFamily="34" charset="-128"/>
                <a:ea typeface="Meiryo UI" panose="020B0604030504040204" pitchFamily="34" charset="-128"/>
              </a:rPr>
              <a:t>月</a:t>
            </a:r>
            <a:r>
              <a:rPr lang="en-US" altLang="ja-JP" dirty="0">
                <a:solidFill>
                  <a:prstClr val="black"/>
                </a:solidFill>
                <a:latin typeface="Meiryo UI" panose="020B0604030504040204" pitchFamily="34" charset="-128"/>
                <a:ea typeface="Meiryo UI" panose="020B0604030504040204" pitchFamily="34" charset="-128"/>
              </a:rPr>
              <a:t>23</a:t>
            </a:r>
            <a:r>
              <a:rPr lang="ja-JP" altLang="en-US">
                <a:solidFill>
                  <a:prstClr val="black"/>
                </a:solidFill>
                <a:latin typeface="Meiryo UI" panose="020B0604030504040204" pitchFamily="34" charset="-128"/>
                <a:ea typeface="Meiryo UI" panose="020B0604030504040204" pitchFamily="34" charset="-128"/>
              </a:rPr>
              <a:t>日　　　　　　　　　</a:t>
            </a:r>
            <a:r>
              <a:rPr lang="en-US" altLang="ja-JP" dirty="0">
                <a:solidFill>
                  <a:prstClr val="black"/>
                </a:solidFill>
                <a:latin typeface="Meiryo UI" panose="020B0604030504040204" pitchFamily="34" charset="-128"/>
                <a:ea typeface="Meiryo UI" panose="020B0604030504040204" pitchFamily="34" charset="-128"/>
              </a:rPr>
              <a:t>     </a:t>
            </a:r>
            <a:r>
              <a:rPr lang="ja-JP" altLang="en-US">
                <a:solidFill>
                  <a:prstClr val="black"/>
                </a:solidFill>
                <a:latin typeface="Meiryo UI" panose="020B0604030504040204" pitchFamily="34" charset="-128"/>
                <a:ea typeface="Meiryo UI" panose="020B0604030504040204" pitchFamily="34" charset="-128"/>
              </a:rPr>
              <a:t>日本物理学会　</a:t>
            </a:r>
            <a:r>
              <a:rPr lang="en-US" altLang="ja-JP" dirty="0">
                <a:latin typeface="Meiryo UI" panose="020B0604030504040204" pitchFamily="34" charset="-128"/>
                <a:ea typeface="Meiryo UI" panose="020B0604030504040204" pitchFamily="34" charset="-128"/>
              </a:rPr>
              <a:t>2026</a:t>
            </a:r>
            <a:r>
              <a:rPr lang="ja-JP" altLang="en-US">
                <a:latin typeface="Meiryo UI" panose="020B0604030504040204" pitchFamily="34" charset="-128"/>
                <a:ea typeface="Meiryo UI" panose="020B0604030504040204" pitchFamily="34" charset="-128"/>
              </a:rPr>
              <a:t>年春季大会（オンライン）　　　</a:t>
            </a:r>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　　</a:t>
            </a:r>
            <a:r>
              <a:rPr lang="en-US" altLang="ja-JP" dirty="0">
                <a:latin typeface="Meiryo UI" panose="020B0604030504040204" pitchFamily="34" charset="-128"/>
                <a:ea typeface="Meiryo UI" panose="020B0604030504040204" pitchFamily="34" charset="-128"/>
              </a:rPr>
              <a:t>23aW2-7</a:t>
            </a:r>
            <a:endParaRPr lang="ja-JP" altLang="en-US">
              <a:latin typeface="Meiryo UI" panose="020B0604030504040204" pitchFamily="34" charset="-128"/>
              <a:ea typeface="Meiryo UI" panose="020B0604030504040204" pitchFamily="34" charset="-128"/>
            </a:endParaRPr>
          </a:p>
        </p:txBody>
      </p:sp>
      <p:sp>
        <p:nvSpPr>
          <p:cNvPr id="7" name="テキスト ボックス 6"/>
          <p:cNvSpPr txBox="1">
            <a:spLocks noChangeArrowheads="1"/>
          </p:cNvSpPr>
          <p:nvPr/>
        </p:nvSpPr>
        <p:spPr bwMode="auto">
          <a:xfrm>
            <a:off x="470448" y="398763"/>
            <a:ext cx="8964559" cy="962759"/>
          </a:xfrm>
          <a:prstGeom prst="rect">
            <a:avLst/>
          </a:prstGeom>
          <a:solidFill>
            <a:schemeClr val="accent1">
              <a:lumMod val="60000"/>
              <a:lumOff val="40000"/>
              <a:alpha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3077" anchor="ctr" anchorCtr="0">
            <a:no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422041" eaLnBrk="1" fontAlgn="auto" hangingPunct="1">
              <a:spcBef>
                <a:spcPts val="0"/>
              </a:spcBef>
              <a:spcAft>
                <a:spcPts val="0"/>
              </a:spcAft>
            </a:pPr>
            <a:r>
              <a:rPr lang="en-US" altLang="ja-JP" sz="3600" dirty="0">
                <a:solidFill>
                  <a:prstClr val="black"/>
                </a:solidFill>
                <a:latin typeface="MS Gothic" panose="020B0609070205080204" pitchFamily="49" charset="-128"/>
                <a:ea typeface="MS Gothic" panose="020B0609070205080204" pitchFamily="49" charset="-128"/>
                <a:cs typeface="Times New Roman" panose="02020603050405020304" pitchFamily="18" charset="0"/>
              </a:rPr>
              <a:t> I</a:t>
            </a:r>
            <a:r>
              <a:rPr lang="en-US" altLang="ja-JP" sz="3600" dirty="0">
                <a:effectLst/>
                <a:latin typeface="Meiryo UI" panose="020B0604030504040204" pitchFamily="34" charset="-128"/>
                <a:ea typeface="Meiryo UI" panose="020B0604030504040204" pitchFamily="34" charset="-128"/>
                <a:cs typeface="Times New Roman" panose="02020603050405020304" pitchFamily="18" charset="0"/>
              </a:rPr>
              <a:t>SS</a:t>
            </a:r>
            <a:r>
              <a:rPr lang="ja-JP" altLang="ja-JP" sz="3600">
                <a:effectLst/>
                <a:latin typeface="Meiryo UI" panose="020B0604030504040204" pitchFamily="34" charset="-128"/>
                <a:ea typeface="Meiryo UI" panose="020B0604030504040204" pitchFamily="34" charset="-128"/>
                <a:cs typeface="Times New Roman" panose="02020603050405020304" pitchFamily="18" charset="0"/>
              </a:rPr>
              <a:t>搭載</a:t>
            </a:r>
            <a:r>
              <a:rPr lang="en-US" altLang="ja-JP" sz="3600" dirty="0">
                <a:effectLst/>
                <a:latin typeface="Meiryo UI" panose="020B0604030504040204" pitchFamily="34" charset="-128"/>
                <a:ea typeface="Meiryo UI" panose="020B0604030504040204" pitchFamily="34" charset="-128"/>
                <a:cs typeface="Times New Roman" panose="02020603050405020304" pitchFamily="18" charset="0"/>
              </a:rPr>
              <a:t>CALET</a:t>
            </a:r>
            <a:r>
              <a:rPr lang="ja-JP" altLang="ja-JP" sz="3600">
                <a:effectLst/>
                <a:latin typeface="Meiryo UI" panose="020B0604030504040204" pitchFamily="34" charset="-128"/>
                <a:ea typeface="Meiryo UI" panose="020B0604030504040204" pitchFamily="34" charset="-128"/>
                <a:cs typeface="Times New Roman" panose="02020603050405020304" pitchFamily="18" charset="0"/>
              </a:rPr>
              <a:t>による観測の現状と最新成果</a:t>
            </a:r>
            <a:endParaRPr lang="en-US" altLang="ja-JP" sz="3600" dirty="0">
              <a:solidFill>
                <a:prstClr val="black"/>
              </a:solidFill>
              <a:latin typeface="Meiryo UI" panose="020B0604030504040204" pitchFamily="34" charset="-128"/>
              <a:ea typeface="Meiryo UI" panose="020B0604030504040204" pitchFamily="34" charset="-128"/>
            </a:endParaRPr>
          </a:p>
        </p:txBody>
      </p:sp>
      <p:sp>
        <p:nvSpPr>
          <p:cNvPr id="8" name="テキスト ボックス 7"/>
          <p:cNvSpPr txBox="1"/>
          <p:nvPr/>
        </p:nvSpPr>
        <p:spPr>
          <a:xfrm>
            <a:off x="5090473" y="3123729"/>
            <a:ext cx="6646892" cy="2746265"/>
          </a:xfrm>
          <a:prstGeom prst="rect">
            <a:avLst/>
          </a:prstGeom>
          <a:noFill/>
        </p:spPr>
        <p:txBody>
          <a:bodyPr>
            <a:spAutoFit/>
          </a:bodyPr>
          <a:lstStyle/>
          <a:p>
            <a:pPr algn="r" defTabSz="422041" fontAlgn="auto">
              <a:spcBef>
                <a:spcPts val="0"/>
              </a:spcBef>
              <a:spcAft>
                <a:spcPts val="0"/>
              </a:spcAft>
              <a:defRPr/>
            </a:pPr>
            <a:r>
              <a:rPr kumimoji="0" lang="ja-JP" altLang="en-US" sz="2600">
                <a:ln w="6350">
                  <a:noFill/>
                </a:ln>
                <a:solidFill>
                  <a:prstClr val="black"/>
                </a:solidFill>
                <a:latin typeface="Meiryo UI" panose="020B0604030504040204" pitchFamily="34" charset="-128"/>
                <a:ea typeface="Meiryo UI" panose="020B0604030504040204" pitchFamily="34" charset="-128"/>
              </a:rPr>
              <a:t>早稲田大学</a:t>
            </a:r>
            <a:endParaRPr kumimoji="0" lang="en-US" altLang="ja-JP" sz="2600" dirty="0">
              <a:ln w="6350">
                <a:noFill/>
              </a:ln>
              <a:solidFill>
                <a:prstClr val="black"/>
              </a:solidFill>
              <a:latin typeface="Meiryo UI" panose="020B0604030504040204" pitchFamily="34" charset="-128"/>
              <a:ea typeface="Meiryo UI" panose="020B0604030504040204" pitchFamily="34" charset="-128"/>
            </a:endParaRPr>
          </a:p>
          <a:p>
            <a:pPr algn="r" defTabSz="422041" fontAlgn="auto">
              <a:spcBef>
                <a:spcPts val="0"/>
              </a:spcBef>
              <a:spcAft>
                <a:spcPts val="0"/>
              </a:spcAft>
              <a:defRPr/>
            </a:pPr>
            <a:r>
              <a:rPr kumimoji="0" lang="ja-JP" altLang="en-US" sz="2600">
                <a:ln w="6350">
                  <a:noFill/>
                </a:ln>
                <a:solidFill>
                  <a:prstClr val="black"/>
                </a:solidFill>
                <a:latin typeface="Meiryo UI" panose="020B0604030504040204" pitchFamily="34" charset="-128"/>
                <a:ea typeface="Meiryo UI" panose="020B0604030504040204" pitchFamily="34" charset="-128"/>
              </a:rPr>
              <a:t>理工学術院総合研究所</a:t>
            </a:r>
            <a:endParaRPr kumimoji="0" lang="en-US" altLang="ja-JP" sz="2600" dirty="0">
              <a:ln w="6350">
                <a:noFill/>
              </a:ln>
              <a:solidFill>
                <a:prstClr val="black"/>
              </a:solidFill>
              <a:latin typeface="Meiryo UI" panose="020B0604030504040204" pitchFamily="34" charset="-128"/>
              <a:ea typeface="Meiryo UI" panose="020B0604030504040204" pitchFamily="34" charset="-128"/>
            </a:endParaRPr>
          </a:p>
          <a:p>
            <a:pPr algn="r" defTabSz="422041" fontAlgn="auto">
              <a:spcBef>
                <a:spcPts val="0"/>
              </a:spcBef>
              <a:spcAft>
                <a:spcPts val="0"/>
              </a:spcAft>
              <a:defRPr/>
            </a:pPr>
            <a:r>
              <a:rPr kumimoji="0" lang="ja-JP" altLang="en-US" sz="2600">
                <a:ln w="6350">
                  <a:noFill/>
                </a:ln>
                <a:solidFill>
                  <a:prstClr val="black"/>
                </a:solidFill>
                <a:latin typeface="Meiryo UI" panose="020B0604030504040204" pitchFamily="34" charset="-128"/>
                <a:ea typeface="Meiryo UI" panose="020B0604030504040204" pitchFamily="34" charset="-128"/>
              </a:rPr>
              <a:t> 招聘研究教授、名誉教授 </a:t>
            </a:r>
            <a:endParaRPr kumimoji="0" lang="en-US" altLang="ja-JP" sz="2600" dirty="0">
              <a:ln w="6350">
                <a:noFill/>
              </a:ln>
              <a:solidFill>
                <a:prstClr val="black"/>
              </a:solidFill>
              <a:latin typeface="Meiryo UI" panose="020B0604030504040204" pitchFamily="34" charset="-128"/>
              <a:ea typeface="Meiryo UI" panose="020B0604030504040204" pitchFamily="34" charset="-128"/>
            </a:endParaRPr>
          </a:p>
          <a:p>
            <a:pPr algn="r" defTabSz="422041" fontAlgn="auto">
              <a:spcBef>
                <a:spcPts val="0"/>
              </a:spcBef>
              <a:spcAft>
                <a:spcPts val="0"/>
              </a:spcAft>
              <a:defRPr/>
            </a:pPr>
            <a:r>
              <a:rPr kumimoji="0" lang="ja-JP" altLang="en-US" sz="2600">
                <a:ln w="6350">
                  <a:noFill/>
                </a:ln>
                <a:solidFill>
                  <a:prstClr val="black"/>
                </a:solidFill>
                <a:latin typeface="Meiryo UI" panose="020B0604030504040204" pitchFamily="34" charset="-128"/>
                <a:ea typeface="Meiryo UI" panose="020B0604030504040204" pitchFamily="34" charset="-128"/>
              </a:rPr>
              <a:t>鳥居祥二</a:t>
            </a:r>
            <a:r>
              <a:rPr kumimoji="0" lang="en-US" altLang="ja-JP" sz="2600" dirty="0">
                <a:ln w="6350">
                  <a:noFill/>
                </a:ln>
                <a:solidFill>
                  <a:prstClr val="black"/>
                </a:solidFill>
                <a:latin typeface="Meiryo UI" panose="020B0604030504040204" pitchFamily="34" charset="-128"/>
                <a:ea typeface="Meiryo UI" panose="020B0604030504040204" pitchFamily="34" charset="-128"/>
              </a:rPr>
              <a:t>(</a:t>
            </a:r>
            <a:r>
              <a:rPr kumimoji="0" lang="ja-JP" altLang="en-US" sz="2600">
                <a:ln w="6350">
                  <a:noFill/>
                </a:ln>
                <a:solidFill>
                  <a:prstClr val="black"/>
                </a:solidFill>
                <a:latin typeface="Meiryo UI" panose="020B0604030504040204" pitchFamily="34" charset="-128"/>
                <a:ea typeface="Meiryo UI" panose="020B0604030504040204" pitchFamily="34" charset="-128"/>
              </a:rPr>
              <a:t>研究代表者</a:t>
            </a:r>
            <a:r>
              <a:rPr kumimoji="0" lang="en-US" altLang="ja-JP" sz="2600" dirty="0">
                <a:ln w="6350">
                  <a:noFill/>
                </a:ln>
                <a:solidFill>
                  <a:prstClr val="black"/>
                </a:solidFill>
                <a:latin typeface="MS Gothic" panose="020B0609070205080204" pitchFamily="49" charset="-128"/>
                <a:ea typeface="MS Gothic" panose="020B0609070205080204" pitchFamily="49" charset="-128"/>
              </a:rPr>
              <a:t>)</a:t>
            </a:r>
          </a:p>
          <a:p>
            <a:pPr algn="r" defTabSz="422041" fontAlgn="auto">
              <a:spcBef>
                <a:spcPts val="0"/>
              </a:spcBef>
              <a:spcAft>
                <a:spcPts val="0"/>
              </a:spcAft>
              <a:defRPr/>
            </a:pPr>
            <a:r>
              <a:rPr kumimoji="0" lang="ja-JP" altLang="en-US" sz="2600">
                <a:ln w="15875" cap="sq" cmpd="sng">
                  <a:noFill/>
                  <a:miter lim="800000"/>
                </a:ln>
                <a:solidFill>
                  <a:prstClr val="black"/>
                </a:solidFill>
                <a:latin typeface="Meiryo UI" panose="020B0604030504040204" pitchFamily="34" charset="-128"/>
                <a:ea typeface="Meiryo UI" panose="020B0604030504040204" pitchFamily="34" charset="-128"/>
              </a:rPr>
              <a:t>他</a:t>
            </a:r>
            <a:r>
              <a:rPr kumimoji="0" lang="en-US" altLang="ja-JP" sz="2600" dirty="0">
                <a:ln w="15875" cap="sq" cmpd="sng">
                  <a:noFill/>
                  <a:miter lim="800000"/>
                </a:ln>
                <a:solidFill>
                  <a:prstClr val="black"/>
                </a:solidFill>
                <a:latin typeface="Meiryo UI" panose="020B0604030504040204" pitchFamily="34" charset="-128"/>
                <a:ea typeface="Meiryo UI" panose="020B0604030504040204" pitchFamily="34" charset="-128"/>
              </a:rPr>
              <a:t>CALET</a:t>
            </a:r>
            <a:r>
              <a:rPr kumimoji="0" lang="ja-JP" altLang="en-US" sz="2600">
                <a:ln w="15875" cap="sq" cmpd="sng">
                  <a:noFill/>
                  <a:miter lim="800000"/>
                </a:ln>
                <a:solidFill>
                  <a:prstClr val="black"/>
                </a:solidFill>
                <a:latin typeface="Meiryo UI" panose="020B0604030504040204" pitchFamily="34" charset="-128"/>
                <a:ea typeface="Meiryo UI" panose="020B0604030504040204" pitchFamily="34" charset="-128"/>
              </a:rPr>
              <a:t>チーム</a:t>
            </a:r>
            <a:endParaRPr kumimoji="0" lang="en-US" altLang="ja-JP" sz="2600" dirty="0">
              <a:ln w="15875" cap="sq" cmpd="sng">
                <a:noFill/>
                <a:miter lim="800000"/>
              </a:ln>
              <a:solidFill>
                <a:prstClr val="black"/>
              </a:solidFill>
              <a:latin typeface="Meiryo UI" panose="020B0604030504040204" pitchFamily="34" charset="-128"/>
              <a:ea typeface="Meiryo UI" panose="020B0604030504040204" pitchFamily="34" charset="-128"/>
            </a:endParaRPr>
          </a:p>
          <a:p>
            <a:pPr algn="r" defTabSz="422041" fontAlgn="auto">
              <a:spcBef>
                <a:spcPts val="0"/>
              </a:spcBef>
              <a:spcAft>
                <a:spcPts val="0"/>
              </a:spcAft>
              <a:defRPr/>
            </a:pPr>
            <a:endParaRPr kumimoji="0" lang="en-US" altLang="ja-JP" sz="2400" dirty="0">
              <a:ln w="6350">
                <a:noFill/>
              </a:ln>
              <a:solidFill>
                <a:prstClr val="black"/>
              </a:solidFill>
              <a:latin typeface="MS Gothic" panose="020B0609070205080204" pitchFamily="49" charset="-128"/>
              <a:ea typeface="MS Gothic" panose="020B0609070205080204" pitchFamily="49" charset="-128"/>
            </a:endParaRPr>
          </a:p>
          <a:p>
            <a:pPr algn="r" defTabSz="422041" fontAlgn="auto">
              <a:spcBef>
                <a:spcPts val="0"/>
              </a:spcBef>
              <a:spcAft>
                <a:spcPts val="0"/>
              </a:spcAft>
              <a:defRPr/>
            </a:pPr>
            <a:r>
              <a:rPr kumimoji="0" lang="ja-JP" altLang="en-US" sz="1846">
                <a:ln w="6350">
                  <a:solidFill>
                    <a:srgbClr val="006666">
                      <a:alpha val="68000"/>
                    </a:srgbClr>
                  </a:solidFill>
                </a:ln>
                <a:solidFill>
                  <a:prstClr val="white"/>
                </a:solidFill>
                <a:latin typeface="小塚ゴシック Pro M" pitchFamily="34" charset="-128"/>
                <a:ea typeface="小塚ゴシック Pro M" pitchFamily="34" charset="-128"/>
              </a:rPr>
              <a:t>　　　</a:t>
            </a:r>
          </a:p>
        </p:txBody>
      </p:sp>
      <p:grpSp>
        <p:nvGrpSpPr>
          <p:cNvPr id="2" name="グループ化 1">
            <a:extLst>
              <a:ext uri="{FF2B5EF4-FFF2-40B4-BE49-F238E27FC236}">
                <a16:creationId xmlns:a16="http://schemas.microsoft.com/office/drawing/2014/main" id="{F3D15467-4BB1-FC49-8A29-3B22FA948205}"/>
              </a:ext>
            </a:extLst>
          </p:cNvPr>
          <p:cNvGrpSpPr/>
          <p:nvPr/>
        </p:nvGrpSpPr>
        <p:grpSpPr>
          <a:xfrm>
            <a:off x="614796" y="1361522"/>
            <a:ext cx="6876327" cy="5100833"/>
            <a:chOff x="856745" y="3222141"/>
            <a:chExt cx="3827745" cy="2873859"/>
          </a:xfrm>
        </p:grpSpPr>
        <p:pic>
          <p:nvPicPr>
            <p:cNvPr id="9" name="図 8">
              <a:extLst>
                <a:ext uri="{FF2B5EF4-FFF2-40B4-BE49-F238E27FC236}">
                  <a16:creationId xmlns:a16="http://schemas.microsoft.com/office/drawing/2014/main" id="{76C7E7E2-C176-A94E-A91E-69BACCAAE1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912" y="3222141"/>
              <a:ext cx="3827578" cy="2873859"/>
            </a:xfrm>
            <a:prstGeom prst="rect">
              <a:avLst/>
            </a:prstGeom>
            <a:ln>
              <a:solidFill>
                <a:schemeClr val="tx1"/>
              </a:solidFill>
            </a:ln>
          </p:spPr>
        </p:pic>
        <p:pic>
          <p:nvPicPr>
            <p:cNvPr id="13" name="図 12">
              <a:extLst>
                <a:ext uri="{FF2B5EF4-FFF2-40B4-BE49-F238E27FC236}">
                  <a16:creationId xmlns:a16="http://schemas.microsoft.com/office/drawing/2014/main" id="{6EC71C93-645A-E848-8D55-51C177074AA2}"/>
                </a:ext>
              </a:extLst>
            </p:cNvPr>
            <p:cNvPicPr>
              <a:picLocks noChangeAspect="1"/>
            </p:cNvPicPr>
            <p:nvPr/>
          </p:nvPicPr>
          <p:blipFill>
            <a:blip r:embed="rId4"/>
            <a:stretch>
              <a:fillRect/>
            </a:stretch>
          </p:blipFill>
          <p:spPr>
            <a:xfrm>
              <a:off x="856745" y="5341371"/>
              <a:ext cx="505331" cy="205558"/>
            </a:xfrm>
            <a:prstGeom prst="rect">
              <a:avLst/>
            </a:prstGeom>
          </p:spPr>
        </p:pic>
      </p:grpSp>
      <p:pic>
        <p:nvPicPr>
          <p:cNvPr id="3" name="図 2">
            <a:extLst>
              <a:ext uri="{FF2B5EF4-FFF2-40B4-BE49-F238E27FC236}">
                <a16:creationId xmlns:a16="http://schemas.microsoft.com/office/drawing/2014/main" id="{17CECFA2-4D37-A7CA-10CB-FADC475AD383}"/>
              </a:ext>
            </a:extLst>
          </p:cNvPr>
          <p:cNvPicPr>
            <a:picLocks noChangeAspect="1"/>
          </p:cNvPicPr>
          <p:nvPr/>
        </p:nvPicPr>
        <p:blipFill>
          <a:blip r:embed="rId5"/>
          <a:stretch>
            <a:fillRect/>
          </a:stretch>
        </p:blipFill>
        <p:spPr>
          <a:xfrm>
            <a:off x="9624392" y="641313"/>
            <a:ext cx="2123516" cy="2123516"/>
          </a:xfrm>
          <a:prstGeom prst="rect">
            <a:avLst/>
          </a:prstGeom>
        </p:spPr>
      </p:pic>
    </p:spTree>
    <p:extLst>
      <p:ext uri="{BB962C8B-B14F-4D97-AF65-F5344CB8AC3E}">
        <p14:creationId xmlns:p14="http://schemas.microsoft.com/office/powerpoint/2010/main" val="410092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962E14-AE5C-58C6-9C68-C6D4A5C7D476}"/>
              </a:ext>
            </a:extLst>
          </p:cNvPr>
          <p:cNvSpPr>
            <a:spLocks noGrp="1"/>
          </p:cNvSpPr>
          <p:nvPr>
            <p:ph type="title"/>
          </p:nvPr>
        </p:nvSpPr>
        <p:spPr>
          <a:xfrm>
            <a:off x="887875" y="0"/>
            <a:ext cx="11304125" cy="782259"/>
          </a:xfrm>
        </p:spPr>
        <p:txBody>
          <a:bodyPr/>
          <a:lstStyle/>
          <a:p>
            <a:r>
              <a:rPr kumimoji="1" lang="ja-JP" altLang="en-US"/>
              <a:t>ガンマ線の観測：</a:t>
            </a:r>
            <a:r>
              <a:rPr lang="ja-JP" altLang="en-US"/>
              <a:t>銀河中心領域からの暗黒物質信号の探査</a:t>
            </a:r>
            <a:endParaRPr kumimoji="1" lang="ja-JP" altLang="en-US"/>
          </a:p>
        </p:txBody>
      </p:sp>
      <p:sp>
        <p:nvSpPr>
          <p:cNvPr id="3" name="正方形/長方形 2">
            <a:extLst>
              <a:ext uri="{FF2B5EF4-FFF2-40B4-BE49-F238E27FC236}">
                <a16:creationId xmlns:a16="http://schemas.microsoft.com/office/drawing/2014/main" id="{5D3ADE45-5726-B98B-C785-886F12B8841C}"/>
              </a:ext>
            </a:extLst>
          </p:cNvPr>
          <p:cNvSpPr/>
          <p:nvPr/>
        </p:nvSpPr>
        <p:spPr>
          <a:xfrm>
            <a:off x="10851568" y="836712"/>
            <a:ext cx="1340432" cy="523220"/>
          </a:xfrm>
          <a:prstGeom prst="rect">
            <a:avLst/>
          </a:prstGeom>
          <a:solidFill>
            <a:srgbClr val="FFFF00"/>
          </a:solidFill>
        </p:spPr>
        <p:txBody>
          <a:bodyPr wrap="square">
            <a:spAutoFit/>
          </a:bodyPr>
          <a:lstStyle/>
          <a:p>
            <a:r>
              <a:rPr lang="ja-JP" altLang="en-US" sz="1400" b="0" i="0" u="none" strike="noStrike">
                <a:solidFill>
                  <a:srgbClr val="212121"/>
                </a:solidFill>
                <a:effectLst/>
                <a:latin typeface="Meiryo UI" panose="020B0604030504040204" pitchFamily="34" charset="-128"/>
                <a:ea typeface="Meiryo UI" panose="020B0604030504040204" pitchFamily="34" charset="-128"/>
              </a:rPr>
              <a:t>森</a:t>
            </a:r>
            <a:r>
              <a:rPr lang="en-US" altLang="ja-JP" sz="1400" b="0" i="0" u="none" strike="noStrike" dirty="0">
                <a:solidFill>
                  <a:srgbClr val="212121"/>
                </a:solidFill>
                <a:effectLst/>
                <a:latin typeface="Meiryo UI" panose="020B0604030504040204" pitchFamily="34" charset="-128"/>
                <a:ea typeface="Meiryo UI" panose="020B0604030504040204" pitchFamily="34" charset="-128"/>
              </a:rPr>
              <a:t>(</a:t>
            </a:r>
            <a:r>
              <a:rPr lang="ja-JP" altLang="en-US" sz="1400" b="0" i="0" u="none" strike="noStrike">
                <a:solidFill>
                  <a:srgbClr val="212121"/>
                </a:solidFill>
                <a:effectLst/>
                <a:latin typeface="Meiryo UI" panose="020B0604030504040204" pitchFamily="34" charset="-128"/>
                <a:ea typeface="Meiryo UI" panose="020B0604030504040204" pitchFamily="34" charset="-128"/>
              </a:rPr>
              <a:t>立命館大）</a:t>
            </a:r>
            <a:endParaRPr lang="en-US" altLang="ja-JP" sz="1400" b="0" i="0" u="none" strike="noStrike" dirty="0">
              <a:solidFill>
                <a:srgbClr val="212121"/>
              </a:solidFill>
              <a:effectLst/>
              <a:latin typeface="Meiryo UI" panose="020B0604030504040204" pitchFamily="34" charset="-128"/>
              <a:ea typeface="Meiryo UI" panose="020B0604030504040204" pitchFamily="34" charset="-128"/>
            </a:endParaRPr>
          </a:p>
          <a:p>
            <a:r>
              <a:rPr lang="en-US" altLang="ja-JP" sz="1400" dirty="0">
                <a:solidFill>
                  <a:srgbClr val="212121"/>
                </a:solidFill>
                <a:latin typeface="Meiryo UI" panose="020B0604030504040204" pitchFamily="34" charset="-128"/>
                <a:ea typeface="Meiryo UI" panose="020B0604030504040204" pitchFamily="34" charset="-128"/>
              </a:rPr>
              <a:t>23aW2-10</a:t>
            </a:r>
            <a:endParaRPr lang="en-US" altLang="ja-JP" sz="1400" dirty="0">
              <a:solidFill>
                <a:srgbClr val="211D1E"/>
              </a:solidFill>
              <a:effectLst/>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08AA2FCE-6D90-958B-1710-F4C635FF0F04}"/>
              </a:ext>
            </a:extLst>
          </p:cNvPr>
          <p:cNvSpPr txBox="1"/>
          <p:nvPr/>
        </p:nvSpPr>
        <p:spPr>
          <a:xfrm>
            <a:off x="335360" y="1941299"/>
            <a:ext cx="3456384" cy="1015663"/>
          </a:xfrm>
          <a:prstGeom prst="rect">
            <a:avLst/>
          </a:prstGeom>
          <a:noFill/>
        </p:spPr>
        <p:txBody>
          <a:bodyPr wrap="square" rtlCol="0">
            <a:spAutoFit/>
          </a:bodyPr>
          <a:lstStyle/>
          <a:p>
            <a:r>
              <a:rPr kumimoji="1" lang="en-US" altLang="ja-JP" sz="2000" dirty="0">
                <a:latin typeface="Meiryo UI" panose="020B0604030504040204" pitchFamily="34" charset="-128"/>
                <a:ea typeface="Meiryo UI" panose="020B0604030504040204" pitchFamily="34" charset="-128"/>
              </a:rPr>
              <a:t>Ferim-LAT</a:t>
            </a:r>
            <a:r>
              <a:rPr kumimoji="1" lang="ja-JP" altLang="en-US" sz="2000">
                <a:latin typeface="Meiryo UI" panose="020B0604030504040204" pitchFamily="34" charset="-128"/>
                <a:ea typeface="Meiryo UI" panose="020B0604030504040204" pitchFamily="34" charset="-128"/>
              </a:rPr>
              <a:t>のデータ解析ツール</a:t>
            </a:r>
            <a:r>
              <a:rPr kumimoji="1" lang="en-US" altLang="ja-JP" sz="2000" dirty="0">
                <a:latin typeface="Meiryo UI" panose="020B0604030504040204" pitchFamily="34" charset="-128"/>
                <a:ea typeface="Meiryo UI" panose="020B0604030504040204" pitchFamily="34" charset="-128"/>
              </a:rPr>
              <a:t>(</a:t>
            </a:r>
            <a:r>
              <a:rPr kumimoji="1" lang="en-US" altLang="ja-JP" sz="2000" dirty="0" err="1">
                <a:latin typeface="Meiryo UI" panose="020B0604030504040204" pitchFamily="34" charset="-128"/>
                <a:ea typeface="Meiryo UI" panose="020B0604030504040204" pitchFamily="34" charset="-128"/>
              </a:rPr>
              <a:t>FermiPy</a:t>
            </a:r>
            <a:r>
              <a:rPr kumimoji="1" lang="en-US" altLang="ja-JP" sz="2000" dirty="0">
                <a:latin typeface="Meiryo UI" panose="020B0604030504040204" pitchFamily="34" charset="-128"/>
                <a:ea typeface="Meiryo UI" panose="020B0604030504040204" pitchFamily="34" charset="-128"/>
              </a:rPr>
              <a:t>) </a:t>
            </a:r>
            <a:r>
              <a:rPr lang="ja-JP" altLang="en-US" sz="2000">
                <a:latin typeface="Meiryo UI" panose="020B0604030504040204" pitchFamily="34" charset="-128"/>
                <a:ea typeface="Meiryo UI" panose="020B0604030504040204" pitchFamily="34" charset="-128"/>
              </a:rPr>
              <a:t>を使ったガンマ線フラックスの解析</a:t>
            </a:r>
            <a:endParaRPr kumimoji="1" lang="en-US" altLang="ja-JP" sz="2000" dirty="0">
              <a:latin typeface="Meiryo UI" panose="020B0604030504040204" pitchFamily="34" charset="-128"/>
              <a:ea typeface="Meiryo UI" panose="020B0604030504040204" pitchFamily="34" charset="-128"/>
            </a:endParaRPr>
          </a:p>
        </p:txBody>
      </p:sp>
      <p:pic>
        <p:nvPicPr>
          <p:cNvPr id="23" name="図 22">
            <a:extLst>
              <a:ext uri="{FF2B5EF4-FFF2-40B4-BE49-F238E27FC236}">
                <a16:creationId xmlns:a16="http://schemas.microsoft.com/office/drawing/2014/main" id="{0CD819D7-2F32-6916-E027-E53EC5228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547" y="1838170"/>
            <a:ext cx="5257392" cy="4027914"/>
          </a:xfrm>
          <a:prstGeom prst="rect">
            <a:avLst/>
          </a:prstGeom>
        </p:spPr>
      </p:pic>
      <p:pic>
        <p:nvPicPr>
          <p:cNvPr id="30" name="図 29">
            <a:extLst>
              <a:ext uri="{FF2B5EF4-FFF2-40B4-BE49-F238E27FC236}">
                <a16:creationId xmlns:a16="http://schemas.microsoft.com/office/drawing/2014/main" id="{3EF4546F-85E9-2429-97A5-42FF4663D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82" y="3731906"/>
            <a:ext cx="3587273" cy="2660054"/>
          </a:xfrm>
          <a:prstGeom prst="rect">
            <a:avLst/>
          </a:prstGeom>
        </p:spPr>
      </p:pic>
      <p:pic>
        <p:nvPicPr>
          <p:cNvPr id="32" name="図 31">
            <a:extLst>
              <a:ext uri="{FF2B5EF4-FFF2-40B4-BE49-F238E27FC236}">
                <a16:creationId xmlns:a16="http://schemas.microsoft.com/office/drawing/2014/main" id="{DE3D15EE-D641-E660-24AD-DF97AEAAC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152" y="1098322"/>
            <a:ext cx="3587273" cy="2701619"/>
          </a:xfrm>
          <a:prstGeom prst="rect">
            <a:avLst/>
          </a:prstGeom>
        </p:spPr>
      </p:pic>
      <p:pic>
        <p:nvPicPr>
          <p:cNvPr id="34" name="図 33">
            <a:extLst>
              <a:ext uri="{FF2B5EF4-FFF2-40B4-BE49-F238E27FC236}">
                <a16:creationId xmlns:a16="http://schemas.microsoft.com/office/drawing/2014/main" id="{3B073A5D-85C6-0278-4926-264477447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2872" y="3607281"/>
            <a:ext cx="3619553" cy="2665853"/>
          </a:xfrm>
          <a:prstGeom prst="rect">
            <a:avLst/>
          </a:prstGeom>
        </p:spPr>
      </p:pic>
      <p:sp>
        <p:nvSpPr>
          <p:cNvPr id="35" name="テキスト ボックス 34">
            <a:extLst>
              <a:ext uri="{FF2B5EF4-FFF2-40B4-BE49-F238E27FC236}">
                <a16:creationId xmlns:a16="http://schemas.microsoft.com/office/drawing/2014/main" id="{0A489683-AB6C-8C8F-8F91-EB74BC4A0050}"/>
              </a:ext>
            </a:extLst>
          </p:cNvPr>
          <p:cNvSpPr txBox="1"/>
          <p:nvPr/>
        </p:nvSpPr>
        <p:spPr>
          <a:xfrm>
            <a:off x="7893070" y="1414385"/>
            <a:ext cx="3611886" cy="369332"/>
          </a:xfrm>
          <a:prstGeom prst="rect">
            <a:avLst/>
          </a:prstGeom>
          <a:noFill/>
        </p:spPr>
        <p:txBody>
          <a:bodyPr wrap="none" rtlCol="0">
            <a:spAutoFit/>
          </a:bodyPr>
          <a:lstStyle/>
          <a:p>
            <a:r>
              <a:rPr kumimoji="1" lang="ja-JP" altLang="en-US"/>
              <a:t>銀河中心領域の</a:t>
            </a:r>
            <a:r>
              <a:rPr lang="ja-JP" altLang="en-US"/>
              <a:t>ガンマ線フラックス</a:t>
            </a:r>
            <a:endParaRPr kumimoji="1" lang="ja-JP" altLang="en-US"/>
          </a:p>
        </p:txBody>
      </p:sp>
      <p:sp>
        <p:nvSpPr>
          <p:cNvPr id="36" name="テキスト ボックス 35">
            <a:extLst>
              <a:ext uri="{FF2B5EF4-FFF2-40B4-BE49-F238E27FC236}">
                <a16:creationId xmlns:a16="http://schemas.microsoft.com/office/drawing/2014/main" id="{34E708D7-8429-ADDC-8128-2CB3528B6C13}"/>
              </a:ext>
            </a:extLst>
          </p:cNvPr>
          <p:cNvSpPr txBox="1"/>
          <p:nvPr/>
        </p:nvSpPr>
        <p:spPr>
          <a:xfrm>
            <a:off x="1343472" y="5061933"/>
            <a:ext cx="633571" cy="369332"/>
          </a:xfrm>
          <a:prstGeom prst="rect">
            <a:avLst/>
          </a:prstGeom>
          <a:noFill/>
        </p:spPr>
        <p:txBody>
          <a:bodyPr wrap="none" rtlCol="0">
            <a:spAutoFit/>
          </a:bodyPr>
          <a:lstStyle/>
          <a:p>
            <a:r>
              <a:rPr kumimoji="1" lang="en-US" altLang="ja-JP" dirty="0"/>
              <a:t>Vela</a:t>
            </a:r>
            <a:endParaRPr kumimoji="1" lang="ja-JP" altLang="en-US"/>
          </a:p>
        </p:txBody>
      </p:sp>
      <p:sp>
        <p:nvSpPr>
          <p:cNvPr id="37" name="テキスト ボックス 36">
            <a:extLst>
              <a:ext uri="{FF2B5EF4-FFF2-40B4-BE49-F238E27FC236}">
                <a16:creationId xmlns:a16="http://schemas.microsoft.com/office/drawing/2014/main" id="{3A1A37DF-3346-A82A-9B06-C552224E8CA1}"/>
              </a:ext>
            </a:extLst>
          </p:cNvPr>
          <p:cNvSpPr txBox="1"/>
          <p:nvPr/>
        </p:nvSpPr>
        <p:spPr>
          <a:xfrm>
            <a:off x="4601624" y="2929908"/>
            <a:ext cx="684803" cy="369332"/>
          </a:xfrm>
          <a:prstGeom prst="rect">
            <a:avLst/>
          </a:prstGeom>
          <a:noFill/>
        </p:spPr>
        <p:txBody>
          <a:bodyPr wrap="none" rtlCol="0">
            <a:spAutoFit/>
          </a:bodyPr>
          <a:lstStyle/>
          <a:p>
            <a:r>
              <a:rPr kumimoji="1" lang="en-US" altLang="ja-JP" dirty="0"/>
              <a:t>Crab</a:t>
            </a:r>
            <a:endParaRPr kumimoji="1" lang="ja-JP" altLang="en-US"/>
          </a:p>
        </p:txBody>
      </p:sp>
      <p:sp>
        <p:nvSpPr>
          <p:cNvPr id="38" name="テキスト ボックス 37">
            <a:extLst>
              <a:ext uri="{FF2B5EF4-FFF2-40B4-BE49-F238E27FC236}">
                <a16:creationId xmlns:a16="http://schemas.microsoft.com/office/drawing/2014/main" id="{3267A94F-E062-575A-06E3-511CFF522241}"/>
              </a:ext>
            </a:extLst>
          </p:cNvPr>
          <p:cNvSpPr txBox="1"/>
          <p:nvPr/>
        </p:nvSpPr>
        <p:spPr>
          <a:xfrm>
            <a:off x="4508044" y="5150801"/>
            <a:ext cx="1120820" cy="369332"/>
          </a:xfrm>
          <a:prstGeom prst="rect">
            <a:avLst/>
          </a:prstGeom>
          <a:noFill/>
        </p:spPr>
        <p:txBody>
          <a:bodyPr wrap="none" rtlCol="0">
            <a:spAutoFit/>
          </a:bodyPr>
          <a:lstStyle/>
          <a:p>
            <a:r>
              <a:rPr kumimoji="1" lang="en-US" altLang="ja-JP" dirty="0" err="1"/>
              <a:t>Geminga</a:t>
            </a:r>
            <a:endParaRPr kumimoji="1" lang="ja-JP" altLang="en-US"/>
          </a:p>
        </p:txBody>
      </p:sp>
      <p:sp>
        <p:nvSpPr>
          <p:cNvPr id="39" name="テキスト ボックス 38">
            <a:extLst>
              <a:ext uri="{FF2B5EF4-FFF2-40B4-BE49-F238E27FC236}">
                <a16:creationId xmlns:a16="http://schemas.microsoft.com/office/drawing/2014/main" id="{98F140D2-9F2A-E88F-8B3D-39536E1EAB0A}"/>
              </a:ext>
            </a:extLst>
          </p:cNvPr>
          <p:cNvSpPr txBox="1"/>
          <p:nvPr/>
        </p:nvSpPr>
        <p:spPr>
          <a:xfrm>
            <a:off x="7531976" y="5757635"/>
            <a:ext cx="4639412" cy="646331"/>
          </a:xfrm>
          <a:prstGeom prst="rect">
            <a:avLst/>
          </a:prstGeom>
          <a:noFill/>
        </p:spPr>
        <p:txBody>
          <a:bodyPr wrap="none" rtlCol="0">
            <a:spAutoFit/>
          </a:bodyPr>
          <a:lstStyle/>
          <a:p>
            <a:r>
              <a:rPr kumimoji="1" lang="ja-JP" altLang="en-US"/>
              <a:t>ガンマ</a:t>
            </a:r>
            <a:r>
              <a:rPr lang="ja-JP" altLang="en-US"/>
              <a:t>線フラックスの</a:t>
            </a:r>
            <a:r>
              <a:rPr lang="en-US" altLang="ja-JP" dirty="0" err="1"/>
              <a:t>Prelimary</a:t>
            </a:r>
            <a:r>
              <a:rPr lang="ja-JP" altLang="en-US"/>
              <a:t>な結果が</a:t>
            </a:r>
            <a:endParaRPr lang="en-US" altLang="ja-JP" dirty="0"/>
          </a:p>
          <a:p>
            <a:r>
              <a:rPr kumimoji="1" lang="ja-JP" altLang="en-US"/>
              <a:t>得られたので、暗黒物質信号の探査は進行中</a:t>
            </a:r>
          </a:p>
        </p:txBody>
      </p:sp>
    </p:spTree>
    <p:extLst>
      <p:ext uri="{BB962C8B-B14F-4D97-AF65-F5344CB8AC3E}">
        <p14:creationId xmlns:p14="http://schemas.microsoft.com/office/powerpoint/2010/main" val="328147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72869-6515-4EB0-05AD-3746761AD05D}"/>
              </a:ext>
            </a:extLst>
          </p:cNvPr>
          <p:cNvSpPr>
            <a:spLocks noGrp="1"/>
          </p:cNvSpPr>
          <p:nvPr>
            <p:ph type="title"/>
          </p:nvPr>
        </p:nvSpPr>
        <p:spPr/>
        <p:txBody>
          <a:bodyPr/>
          <a:lstStyle/>
          <a:p>
            <a:r>
              <a:rPr lang="ja-JP" altLang="en-US"/>
              <a:t>太陽変調の電荷依存性の観測</a:t>
            </a:r>
            <a:endParaRPr kumimoji="1" lang="ja-JP" altLang="en-US"/>
          </a:p>
        </p:txBody>
      </p:sp>
      <p:pic>
        <p:nvPicPr>
          <p:cNvPr id="5" name="図 4">
            <a:extLst>
              <a:ext uri="{FF2B5EF4-FFF2-40B4-BE49-F238E27FC236}">
                <a16:creationId xmlns:a16="http://schemas.microsoft.com/office/drawing/2014/main" id="{6D74DBC1-758D-D285-FEBC-77DEDECDD5BA}"/>
              </a:ext>
            </a:extLst>
          </p:cNvPr>
          <p:cNvPicPr>
            <a:picLocks noChangeAspect="1"/>
          </p:cNvPicPr>
          <p:nvPr/>
        </p:nvPicPr>
        <p:blipFill>
          <a:blip r:embed="rId2">
            <a:extLst>
              <a:ext uri="{28A0092B-C50C-407E-A947-70E740481C1C}">
                <a14:useLocalDpi xmlns:a14="http://schemas.microsoft.com/office/drawing/2010/main" val="0"/>
              </a:ext>
            </a:extLst>
          </a:blip>
          <a:srcRect b="938"/>
          <a:stretch>
            <a:fillRect/>
          </a:stretch>
        </p:blipFill>
        <p:spPr>
          <a:xfrm>
            <a:off x="-456728" y="905073"/>
            <a:ext cx="7367546" cy="5544032"/>
          </a:xfrm>
          <a:prstGeom prst="rect">
            <a:avLst/>
          </a:prstGeom>
        </p:spPr>
      </p:pic>
      <p:sp>
        <p:nvSpPr>
          <p:cNvPr id="7" name="テキスト ボックス 6">
            <a:extLst>
              <a:ext uri="{FF2B5EF4-FFF2-40B4-BE49-F238E27FC236}">
                <a16:creationId xmlns:a16="http://schemas.microsoft.com/office/drawing/2014/main" id="{86B82EC2-6979-83F3-8C66-992DE161E2AD}"/>
              </a:ext>
            </a:extLst>
          </p:cNvPr>
          <p:cNvSpPr txBox="1"/>
          <p:nvPr/>
        </p:nvSpPr>
        <p:spPr>
          <a:xfrm>
            <a:off x="6859989" y="2408441"/>
            <a:ext cx="5044267" cy="3901068"/>
          </a:xfrm>
          <a:prstGeom prst="rect">
            <a:avLst/>
          </a:prstGeom>
          <a:noFill/>
        </p:spPr>
        <p:txBody>
          <a:bodyPr wrap="square">
            <a:spAutoFit/>
          </a:bodyPr>
          <a:lstStyle/>
          <a:p>
            <a:pPr marL="285750" indent="-285750">
              <a:buFont typeface="Wingdings" panose="05000000000000000000" pitchFamily="2" charset="2"/>
              <a:buChar char="Ø"/>
            </a:pPr>
            <a:r>
              <a:rPr kumimoji="1" lang="en-US" altLang="ja-JP" sz="1800" dirty="0">
                <a:solidFill>
                  <a:srgbClr val="002060"/>
                </a:solidFill>
                <a:latin typeface="Meiryo UI" panose="020B0604030504040204" pitchFamily="34" charset="-128"/>
                <a:ea typeface="Meiryo UI" panose="020B0604030504040204" pitchFamily="34" charset="-128"/>
              </a:rPr>
              <a:t>CALET/AMS02</a:t>
            </a:r>
            <a:r>
              <a:rPr kumimoji="1" lang="ja-JP" altLang="en-US" sz="1800">
                <a:solidFill>
                  <a:srgbClr val="002060"/>
                </a:solidFill>
                <a:latin typeface="Meiryo UI" panose="020B0604030504040204" pitchFamily="34" charset="-128"/>
                <a:ea typeface="Meiryo UI" panose="020B0604030504040204" pitchFamily="34" charset="-128"/>
              </a:rPr>
              <a:t>で観測された、陽子</a:t>
            </a:r>
            <a:r>
              <a:rPr kumimoji="1" lang="en-US" altLang="ja-JP" sz="1800" dirty="0">
                <a:solidFill>
                  <a:srgbClr val="002060"/>
                </a:solidFill>
                <a:latin typeface="Meiryo UI" panose="020B0604030504040204" pitchFamily="34" charset="-128"/>
                <a:ea typeface="Meiryo UI" panose="020B0604030504040204" pitchFamily="34" charset="-128"/>
              </a:rPr>
              <a:t>/</a:t>
            </a:r>
            <a:r>
              <a:rPr kumimoji="1" lang="ja-JP" altLang="en-US" sz="1800">
                <a:solidFill>
                  <a:srgbClr val="002060"/>
                </a:solidFill>
                <a:latin typeface="Meiryo UI" panose="020B0604030504040204" pitchFamily="34" charset="-128"/>
                <a:ea typeface="Meiryo UI" panose="020B0604030504040204" pitchFamily="34" charset="-128"/>
              </a:rPr>
              <a:t>電子変動の</a:t>
            </a:r>
            <a:r>
              <a:rPr kumimoji="1" lang="en-US" altLang="ja-JP" sz="1800" dirty="0">
                <a:solidFill>
                  <a:srgbClr val="002060"/>
                </a:solidFill>
                <a:latin typeface="Meiryo UI" panose="020B0604030504040204" pitchFamily="34" charset="-128"/>
                <a:ea typeface="Meiryo UI" panose="020B0604030504040204" pitchFamily="34" charset="-128"/>
              </a:rPr>
              <a:t>SSN</a:t>
            </a:r>
            <a:r>
              <a:rPr kumimoji="1" lang="ja-JP" altLang="en-US" sz="1800">
                <a:solidFill>
                  <a:srgbClr val="002060"/>
                </a:solidFill>
                <a:latin typeface="Meiryo UI" panose="020B0604030504040204" pitchFamily="34" charset="-128"/>
                <a:ea typeface="Meiryo UI" panose="020B0604030504040204" pitchFamily="34" charset="-128"/>
              </a:rPr>
              <a:t>に対する「遅れ」</a:t>
            </a:r>
            <a:r>
              <a:rPr lang="ja-JP" altLang="en-US">
                <a:solidFill>
                  <a:srgbClr val="002060"/>
                </a:solidFill>
                <a:latin typeface="Meiryo UI" panose="020B0604030504040204" pitchFamily="34" charset="-128"/>
                <a:ea typeface="Meiryo UI" panose="020B0604030504040204" pitchFamily="34" charset="-128"/>
              </a:rPr>
              <a:t>があることは測定した</a:t>
            </a:r>
            <a:r>
              <a:rPr kumimoji="1" lang="ja-JP" altLang="en-US" sz="1800">
                <a:solidFill>
                  <a:srgbClr val="002060"/>
                </a:solidFill>
                <a:latin typeface="Meiryo UI" panose="020B0604030504040204" pitchFamily="34" charset="-128"/>
                <a:ea typeface="Meiryo UI" panose="020B0604030504040204" pitchFamily="34" charset="-128"/>
              </a:rPr>
              <a:t>。</a:t>
            </a:r>
            <a:endParaRPr kumimoji="1" lang="en-US" altLang="ja-JP" sz="1800" dirty="0">
              <a:solidFill>
                <a:srgbClr val="002060"/>
              </a:solidFill>
              <a:latin typeface="Meiryo UI" panose="020B0604030504040204" pitchFamily="34" charset="-128"/>
              <a:ea typeface="Meiryo UI" panose="020B0604030504040204" pitchFamily="34" charset="-128"/>
            </a:endParaRPr>
          </a:p>
          <a:p>
            <a:endParaRPr kumimoji="1" lang="en-US" altLang="ja-JP" sz="1050" dirty="0">
              <a:solidFill>
                <a:srgbClr val="002060"/>
              </a:solidFill>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Ø"/>
            </a:pPr>
            <a:r>
              <a:rPr kumimoji="1" lang="en-US" altLang="ja-JP" sz="1800" dirty="0">
                <a:solidFill>
                  <a:srgbClr val="002060"/>
                </a:solidFill>
                <a:latin typeface="Meiryo UI" panose="020B0604030504040204" pitchFamily="34" charset="-128"/>
                <a:ea typeface="Meiryo UI" panose="020B0604030504040204" pitchFamily="34" charset="-128"/>
              </a:rPr>
              <a:t>A</a:t>
            </a:r>
            <a:r>
              <a:rPr kumimoji="1" lang="ja-JP" altLang="en-US" sz="1800">
                <a:solidFill>
                  <a:srgbClr val="002060"/>
                </a:solidFill>
                <a:latin typeface="Meiryo UI" panose="020B0604030504040204" pitchFamily="34" charset="-128"/>
                <a:ea typeface="Meiryo UI" panose="020B0604030504040204" pitchFamily="34" charset="-128"/>
              </a:rPr>
              <a:t>＞０（</a:t>
            </a:r>
            <a:r>
              <a:rPr kumimoji="1" lang="en-US" altLang="ja-JP" sz="1800" dirty="0">
                <a:solidFill>
                  <a:srgbClr val="002060"/>
                </a:solidFill>
                <a:latin typeface="Meiryo UI" panose="020B0604030504040204" pitchFamily="34" charset="-128"/>
                <a:ea typeface="Meiryo UI" panose="020B0604030504040204" pitchFamily="34" charset="-128"/>
              </a:rPr>
              <a:t>2015-2024</a:t>
            </a:r>
            <a:r>
              <a:rPr kumimoji="1" lang="ja-JP" altLang="en-US" sz="1800">
                <a:solidFill>
                  <a:srgbClr val="002060"/>
                </a:solidFill>
                <a:latin typeface="Meiryo UI" panose="020B0604030504040204" pitchFamily="34" charset="-128"/>
                <a:ea typeface="Meiryo UI" panose="020B0604030504040204" pitchFamily="34" charset="-128"/>
              </a:rPr>
              <a:t>）には陽子（</a:t>
            </a:r>
            <a:r>
              <a:rPr kumimoji="1" lang="en-US" altLang="ja-JP" sz="1800" dirty="0">
                <a:solidFill>
                  <a:srgbClr val="002060"/>
                </a:solidFill>
                <a:latin typeface="Meiryo UI" panose="020B0604030504040204" pitchFamily="34" charset="-128"/>
                <a:ea typeface="Meiryo UI" panose="020B0604030504040204" pitchFamily="34" charset="-128"/>
              </a:rPr>
              <a:t>11 CRs</a:t>
            </a:r>
            <a:r>
              <a:rPr kumimoji="1" lang="ja-JP" altLang="en-US" sz="1800">
                <a:solidFill>
                  <a:srgbClr val="002060"/>
                </a:solidFill>
                <a:latin typeface="Meiryo UI" panose="020B0604030504040204" pitchFamily="34" charset="-128"/>
                <a:ea typeface="Meiryo UI" panose="020B0604030504040204" pitchFamily="34" charset="-128"/>
              </a:rPr>
              <a:t>）と電子（</a:t>
            </a:r>
            <a:r>
              <a:rPr kumimoji="1" lang="en-US" altLang="ja-JP" sz="1800" dirty="0">
                <a:solidFill>
                  <a:srgbClr val="002060"/>
                </a:solidFill>
                <a:latin typeface="Meiryo UI" panose="020B0604030504040204" pitchFamily="34" charset="-128"/>
                <a:ea typeface="Meiryo UI" panose="020B0604030504040204" pitchFamily="34" charset="-128"/>
              </a:rPr>
              <a:t>12 CRs</a:t>
            </a:r>
            <a:r>
              <a:rPr kumimoji="1" lang="ja-JP" altLang="en-US" sz="1800">
                <a:solidFill>
                  <a:srgbClr val="002060"/>
                </a:solidFill>
                <a:latin typeface="Meiryo UI" panose="020B0604030504040204" pitchFamily="34" charset="-128"/>
                <a:ea typeface="Meiryo UI" panose="020B0604030504040204" pitchFamily="34" charset="-128"/>
              </a:rPr>
              <a:t>）の「遅れ」は同程度である。</a:t>
            </a:r>
            <a:endParaRPr kumimoji="1" lang="en-US" altLang="ja-JP" sz="1800" dirty="0">
              <a:solidFill>
                <a:srgbClr val="002060"/>
              </a:solidFill>
              <a:latin typeface="Meiryo UI" panose="020B0604030504040204" pitchFamily="34" charset="-128"/>
              <a:ea typeface="Meiryo UI" panose="020B0604030504040204" pitchFamily="34" charset="-128"/>
            </a:endParaRPr>
          </a:p>
          <a:p>
            <a:endParaRPr kumimoji="1" lang="en-US" altLang="ja-JP" sz="1050" dirty="0">
              <a:solidFill>
                <a:srgbClr val="002060"/>
              </a:solidFill>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Ø"/>
            </a:pPr>
            <a:r>
              <a:rPr kumimoji="1" lang="ja-JP" altLang="en-US" sz="1800">
                <a:solidFill>
                  <a:srgbClr val="002060"/>
                </a:solidFill>
                <a:latin typeface="Meiryo UI" panose="020B0604030504040204" pitchFamily="34" charset="-128"/>
                <a:ea typeface="Meiryo UI" panose="020B0604030504040204" pitchFamily="34" charset="-128"/>
              </a:rPr>
              <a:t>それに対して、㉔サイクル（</a:t>
            </a:r>
            <a:r>
              <a:rPr kumimoji="1" lang="en-US" altLang="ja-JP" sz="1800" dirty="0">
                <a:solidFill>
                  <a:srgbClr val="002060"/>
                </a:solidFill>
                <a:latin typeface="Meiryo UI" panose="020B0604030504040204" pitchFamily="34" charset="-128"/>
                <a:ea typeface="Meiryo UI" panose="020B0604030504040204" pitchFamily="34" charset="-128"/>
              </a:rPr>
              <a:t>2009-2019</a:t>
            </a:r>
            <a:r>
              <a:rPr kumimoji="1" lang="ja-JP" altLang="en-US" sz="1800">
                <a:solidFill>
                  <a:srgbClr val="002060"/>
                </a:solidFill>
                <a:latin typeface="Meiryo UI" panose="020B0604030504040204" pitchFamily="34" charset="-128"/>
                <a:ea typeface="Meiryo UI" panose="020B0604030504040204" pitchFamily="34" charset="-128"/>
              </a:rPr>
              <a:t>）の「遅れ」は陽子で小さく（</a:t>
            </a:r>
            <a:r>
              <a:rPr kumimoji="1" lang="en-US" altLang="ja-JP" sz="1800" dirty="0">
                <a:solidFill>
                  <a:srgbClr val="002060"/>
                </a:solidFill>
                <a:latin typeface="Meiryo UI" panose="020B0604030504040204" pitchFamily="34" charset="-128"/>
                <a:ea typeface="Meiryo UI" panose="020B0604030504040204" pitchFamily="34" charset="-128"/>
              </a:rPr>
              <a:t>5 CRs</a:t>
            </a:r>
            <a:r>
              <a:rPr kumimoji="1" lang="ja-JP" altLang="en-US" sz="1800">
                <a:solidFill>
                  <a:srgbClr val="002060"/>
                </a:solidFill>
                <a:latin typeface="Meiryo UI" panose="020B0604030504040204" pitchFamily="34" charset="-128"/>
                <a:ea typeface="Meiryo UI" panose="020B0604030504040204" pitchFamily="34" charset="-128"/>
              </a:rPr>
              <a:t>）、電子で大きい（</a:t>
            </a:r>
            <a:r>
              <a:rPr kumimoji="1" lang="en-US" altLang="ja-JP" sz="1800" dirty="0">
                <a:solidFill>
                  <a:srgbClr val="002060"/>
                </a:solidFill>
                <a:latin typeface="Meiryo UI" panose="020B0604030504040204" pitchFamily="34" charset="-128"/>
                <a:ea typeface="Meiryo UI" panose="020B0604030504040204" pitchFamily="34" charset="-128"/>
              </a:rPr>
              <a:t>15 CRs</a:t>
            </a:r>
            <a:r>
              <a:rPr kumimoji="1" lang="ja-JP" altLang="en-US" sz="1800">
                <a:solidFill>
                  <a:srgbClr val="002060"/>
                </a:solidFill>
                <a:latin typeface="Meiryo UI" panose="020B0604030504040204" pitchFamily="34" charset="-128"/>
                <a:ea typeface="Meiryo UI" panose="020B0604030504040204" pitchFamily="34" charset="-128"/>
              </a:rPr>
              <a:t>）ことが判った。</a:t>
            </a:r>
            <a:endParaRPr kumimoji="1" lang="en-US" altLang="ja-JP" sz="1800" dirty="0">
              <a:solidFill>
                <a:srgbClr val="002060"/>
              </a:solidFill>
              <a:latin typeface="Meiryo UI" panose="020B0604030504040204" pitchFamily="34" charset="-128"/>
              <a:ea typeface="Meiryo UI" panose="020B0604030504040204" pitchFamily="34" charset="-128"/>
            </a:endParaRPr>
          </a:p>
          <a:p>
            <a:endParaRPr kumimoji="1" lang="en-US" altLang="ja-JP" sz="1050" dirty="0">
              <a:solidFill>
                <a:srgbClr val="002060"/>
              </a:solidFill>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Ø"/>
            </a:pPr>
            <a:r>
              <a:rPr kumimoji="1" lang="ja-JP" altLang="en-US" sz="1800">
                <a:solidFill>
                  <a:srgbClr val="002060"/>
                </a:solidFill>
                <a:latin typeface="Meiryo UI" panose="020B0604030504040204" pitchFamily="34" charset="-128"/>
                <a:ea typeface="Meiryo UI" panose="020B0604030504040204" pitchFamily="34" charset="-128"/>
              </a:rPr>
              <a:t>これは「遅れ」の電荷符号依存性を観測した初めての結果である。</a:t>
            </a:r>
            <a:endParaRPr kumimoji="1" lang="en-US" altLang="ja-JP" sz="1800" dirty="0">
              <a:solidFill>
                <a:srgbClr val="002060"/>
              </a:solidFill>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Ø"/>
            </a:pPr>
            <a:endParaRPr lang="en-US" altLang="ja-JP" dirty="0">
              <a:solidFill>
                <a:srgbClr val="002060"/>
              </a:solidFill>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Ø"/>
            </a:pPr>
            <a:r>
              <a:rPr kumimoji="1" lang="en-US" altLang="ja-JP" sz="1800" dirty="0">
                <a:solidFill>
                  <a:srgbClr val="002060"/>
                </a:solidFill>
                <a:latin typeface="Meiryo UI" panose="020B0604030504040204" pitchFamily="34" charset="-128"/>
                <a:ea typeface="Meiryo UI" panose="020B0604030504040204" pitchFamily="34" charset="-128"/>
              </a:rPr>
              <a:t>CALET</a:t>
            </a:r>
            <a:r>
              <a:rPr kumimoji="1" lang="ja-JP" altLang="en-US" sz="1800">
                <a:solidFill>
                  <a:srgbClr val="002060"/>
                </a:solidFill>
                <a:latin typeface="Meiryo UI" panose="020B0604030504040204" pitchFamily="34" charset="-128"/>
                <a:ea typeface="Meiryo UI" panose="020B0604030504040204" pitchFamily="34" charset="-128"/>
              </a:rPr>
              <a:t>の</a:t>
            </a:r>
            <a:r>
              <a:rPr kumimoji="1" lang="en-US" altLang="ja-JP" sz="1800" dirty="0">
                <a:solidFill>
                  <a:srgbClr val="002060"/>
                </a:solidFill>
                <a:latin typeface="Meiryo UI" panose="020B0604030504040204" pitchFamily="34" charset="-128"/>
                <a:ea typeface="Meiryo UI" panose="020B0604030504040204" pitchFamily="34" charset="-128"/>
              </a:rPr>
              <a:t>2030</a:t>
            </a:r>
            <a:r>
              <a:rPr kumimoji="1" lang="ja-JP" altLang="en-US" sz="1800">
                <a:solidFill>
                  <a:srgbClr val="002060"/>
                </a:solidFill>
                <a:latin typeface="Meiryo UI" panose="020B0604030504040204" pitchFamily="34" charset="-128"/>
                <a:ea typeface="Meiryo UI" panose="020B0604030504040204" pitchFamily="34" charset="-128"/>
              </a:rPr>
              <a:t>年までの観測により、</a:t>
            </a:r>
            <a:r>
              <a:rPr kumimoji="1" lang="en-US" altLang="ja-JP" sz="1800" dirty="0">
                <a:solidFill>
                  <a:srgbClr val="002060"/>
                </a:solidFill>
                <a:latin typeface="Meiryo UI" panose="020B0604030504040204" pitchFamily="34" charset="-128"/>
                <a:ea typeface="Meiryo UI" panose="020B0604030504040204" pitchFamily="34" charset="-128"/>
              </a:rPr>
              <a:t>CALET</a:t>
            </a:r>
            <a:r>
              <a:rPr kumimoji="1" lang="ja-JP" altLang="en-US" sz="1800">
                <a:solidFill>
                  <a:srgbClr val="002060"/>
                </a:solidFill>
                <a:latin typeface="Meiryo UI" panose="020B0604030504040204" pitchFamily="34" charset="-128"/>
                <a:ea typeface="Meiryo UI" panose="020B0604030504040204" pitchFamily="34" charset="-128"/>
              </a:rPr>
              <a:t>単独で実証することが可能である。</a:t>
            </a:r>
            <a:endParaRPr kumimoji="1" lang="en-US" altLang="ja-JP" sz="1800" dirty="0">
              <a:solidFill>
                <a:srgbClr val="002060"/>
              </a:solidFill>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D971916A-E500-7976-4A10-FC1BF1D0859C}"/>
              </a:ext>
            </a:extLst>
          </p:cNvPr>
          <p:cNvSpPr/>
          <p:nvPr/>
        </p:nvSpPr>
        <p:spPr>
          <a:xfrm>
            <a:off x="10801999" y="122814"/>
            <a:ext cx="1340432" cy="523220"/>
          </a:xfrm>
          <a:prstGeom prst="rect">
            <a:avLst/>
          </a:prstGeom>
          <a:solidFill>
            <a:srgbClr val="FFFF00"/>
          </a:solidFill>
        </p:spPr>
        <p:txBody>
          <a:bodyPr wrap="none">
            <a:spAutoFit/>
          </a:bodyPr>
          <a:lstStyle/>
          <a:p>
            <a:r>
              <a:rPr lang="ja-JP" altLang="en-US" sz="1400" b="0" i="0" u="none" strike="noStrike">
                <a:solidFill>
                  <a:srgbClr val="212121"/>
                </a:solidFill>
                <a:effectLst/>
                <a:latin typeface="Meiryo UI" panose="020B0604030504040204" pitchFamily="34" charset="-128"/>
                <a:ea typeface="Meiryo UI" panose="020B0604030504040204" pitchFamily="34" charset="-128"/>
              </a:rPr>
              <a:t>宗像</a:t>
            </a:r>
            <a:r>
              <a:rPr lang="en-US" altLang="ja-JP" sz="1400" b="0" i="0" u="none" strike="noStrike" dirty="0">
                <a:solidFill>
                  <a:srgbClr val="212121"/>
                </a:solidFill>
                <a:effectLst/>
                <a:latin typeface="Meiryo UI" panose="020B0604030504040204" pitchFamily="34" charset="-128"/>
                <a:ea typeface="Meiryo UI" panose="020B0604030504040204" pitchFamily="34" charset="-128"/>
              </a:rPr>
              <a:t>(</a:t>
            </a:r>
            <a:r>
              <a:rPr lang="ja-JP" altLang="en-US" sz="1400" b="0" i="0" u="none" strike="noStrike">
                <a:solidFill>
                  <a:srgbClr val="212121"/>
                </a:solidFill>
                <a:effectLst/>
                <a:latin typeface="Meiryo UI" panose="020B0604030504040204" pitchFamily="34" charset="-128"/>
                <a:ea typeface="Meiryo UI" panose="020B0604030504040204" pitchFamily="34" charset="-128"/>
              </a:rPr>
              <a:t>信州大）</a:t>
            </a:r>
            <a:endParaRPr lang="en-US" altLang="ja-JP" sz="1400" b="0" i="0" u="none" strike="noStrike" dirty="0">
              <a:solidFill>
                <a:srgbClr val="212121"/>
              </a:solidFill>
              <a:effectLst/>
              <a:latin typeface="Meiryo UI" panose="020B0604030504040204" pitchFamily="34" charset="-128"/>
              <a:ea typeface="Meiryo UI" panose="020B0604030504040204" pitchFamily="34" charset="-128"/>
            </a:endParaRPr>
          </a:p>
          <a:p>
            <a:r>
              <a:rPr lang="en-US" altLang="ja-JP" sz="1400" dirty="0">
                <a:solidFill>
                  <a:srgbClr val="212121"/>
                </a:solidFill>
                <a:latin typeface="Meiryo UI" panose="020B0604030504040204" pitchFamily="34" charset="-128"/>
                <a:ea typeface="Meiryo UI" panose="020B0604030504040204" pitchFamily="34" charset="-128"/>
              </a:rPr>
              <a:t>23aW2-11</a:t>
            </a:r>
            <a:endParaRPr lang="en-US" altLang="ja-JP" sz="1400" dirty="0">
              <a:solidFill>
                <a:srgbClr val="211D1E"/>
              </a:solidFill>
              <a:effectLst/>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2F845508-B617-B039-C150-E25E0303BF50}"/>
              </a:ext>
            </a:extLst>
          </p:cNvPr>
          <p:cNvSpPr txBox="1"/>
          <p:nvPr/>
        </p:nvSpPr>
        <p:spPr>
          <a:xfrm>
            <a:off x="7248128" y="905073"/>
            <a:ext cx="6126480" cy="369332"/>
          </a:xfrm>
          <a:prstGeom prst="rect">
            <a:avLst/>
          </a:prstGeom>
          <a:noFill/>
        </p:spPr>
        <p:txBody>
          <a:bodyPr wrap="square">
            <a:spAutoFit/>
          </a:bodyPr>
          <a:lstStyle/>
          <a:p>
            <a:pPr>
              <a:buNone/>
            </a:pPr>
            <a:r>
              <a:rPr lang="en-US" altLang="ja-JP" dirty="0">
                <a:solidFill>
                  <a:srgbClr val="211D1E"/>
                </a:solidFill>
                <a:effectLst/>
                <a:cs typeface="Arial" panose="020B0604020202020204" pitchFamily="34" charset="0"/>
              </a:rPr>
              <a:t>Prog. Theor. Exp. Phys. 2026  ptag025</a:t>
            </a:r>
          </a:p>
        </p:txBody>
      </p:sp>
      <p:sp>
        <p:nvSpPr>
          <p:cNvPr id="19" name="テキスト ボックス 18">
            <a:extLst>
              <a:ext uri="{FF2B5EF4-FFF2-40B4-BE49-F238E27FC236}">
                <a16:creationId xmlns:a16="http://schemas.microsoft.com/office/drawing/2014/main" id="{F3E44BF4-B476-B69E-86F4-B1DD98A6F34E}"/>
              </a:ext>
            </a:extLst>
          </p:cNvPr>
          <p:cNvSpPr txBox="1"/>
          <p:nvPr/>
        </p:nvSpPr>
        <p:spPr>
          <a:xfrm>
            <a:off x="6539938" y="1345515"/>
            <a:ext cx="5473768" cy="923330"/>
          </a:xfrm>
          <a:prstGeom prst="rect">
            <a:avLst/>
          </a:prstGeom>
          <a:noFill/>
        </p:spPr>
        <p:txBody>
          <a:bodyPr wrap="square">
            <a:spAutoFit/>
          </a:bodyPr>
          <a:lstStyle/>
          <a:p>
            <a:r>
              <a:rPr lang="en-US" altLang="ja-JP" dirty="0">
                <a:solidFill>
                  <a:srgbClr val="002060"/>
                </a:solidFill>
                <a:latin typeface="Meiryo UI" panose="020B0604030504040204" pitchFamily="34" charset="-128"/>
                <a:ea typeface="Meiryo UI" panose="020B0604030504040204" pitchFamily="34" charset="-128"/>
              </a:rPr>
              <a:t>CALET/AMS-02</a:t>
            </a:r>
            <a:r>
              <a:rPr lang="ja-JP" altLang="en-US">
                <a:solidFill>
                  <a:srgbClr val="002060"/>
                </a:solidFill>
                <a:latin typeface="Meiryo UI" panose="020B0604030504040204" pitchFamily="34" charset="-128"/>
                <a:ea typeface="Meiryo UI" panose="020B0604030504040204" pitchFamily="34" charset="-128"/>
              </a:rPr>
              <a:t>の観測により、電子、陽子の太陽活動度に対する「遅れ</a:t>
            </a:r>
            <a:r>
              <a:rPr kumimoji="1" lang="ja-JP" altLang="en-US" sz="1800">
                <a:solidFill>
                  <a:srgbClr val="002060"/>
                </a:solidFill>
                <a:latin typeface="Meiryo UI" panose="020B0604030504040204" pitchFamily="34" charset="-128"/>
                <a:ea typeface="Meiryo UI" panose="020B0604030504040204" pitchFamily="34" charset="-128"/>
              </a:rPr>
              <a:t>」は奇数サイクル</a:t>
            </a:r>
            <a:r>
              <a:rPr kumimoji="1" lang="en-US" altLang="ja-JP" sz="1800" dirty="0">
                <a:solidFill>
                  <a:srgbClr val="002060"/>
                </a:solidFill>
                <a:latin typeface="Meiryo UI" panose="020B0604030504040204" pitchFamily="34" charset="-128"/>
                <a:ea typeface="Meiryo UI" panose="020B0604030504040204" pitchFamily="34" charset="-128"/>
              </a:rPr>
              <a:t>(</a:t>
            </a:r>
            <a:r>
              <a:rPr kumimoji="1" lang="en-US" altLang="ja-JP" sz="1800" dirty="0">
                <a:solidFill>
                  <a:srgbClr val="FF0000"/>
                </a:solidFill>
                <a:latin typeface="Meiryo UI" panose="020B0604030504040204" pitchFamily="34" charset="-128"/>
                <a:ea typeface="Meiryo UI" panose="020B0604030504040204" pitchFamily="34" charset="-128"/>
              </a:rPr>
              <a:t>A&gt;0 </a:t>
            </a:r>
            <a:r>
              <a:rPr kumimoji="1" lang="en-US" altLang="ja-JP" sz="1800" dirty="0">
                <a:latin typeface="Meiryo UI" panose="020B0604030504040204" pitchFamily="34" charset="-128"/>
                <a:ea typeface="Meiryo UI" panose="020B0604030504040204" pitchFamily="34" charset="-128"/>
              </a:rPr>
              <a:t>to </a:t>
            </a:r>
            <a:r>
              <a:rPr kumimoji="1" lang="en-US" altLang="ja-JP" sz="1800" dirty="0">
                <a:solidFill>
                  <a:srgbClr val="0000FF"/>
                </a:solidFill>
                <a:latin typeface="Meiryo UI" panose="020B0604030504040204" pitchFamily="34" charset="-128"/>
                <a:ea typeface="Meiryo UI" panose="020B0604030504040204" pitchFamily="34" charset="-128"/>
              </a:rPr>
              <a:t>A&lt;0)</a:t>
            </a:r>
            <a:r>
              <a:rPr lang="ja-JP" altLang="en-US">
                <a:solidFill>
                  <a:srgbClr val="002060"/>
                </a:solidFill>
                <a:latin typeface="Meiryo UI" panose="020B0604030504040204" pitchFamily="34" charset="-128"/>
                <a:ea typeface="Meiryo UI" panose="020B0604030504040204" pitchFamily="34" charset="-128"/>
              </a:rPr>
              <a:t>と</a:t>
            </a:r>
            <a:r>
              <a:rPr kumimoji="1" lang="ja-JP" altLang="en-US" sz="1800">
                <a:solidFill>
                  <a:srgbClr val="002060"/>
                </a:solidFill>
                <a:latin typeface="Meiryo UI" panose="020B0604030504040204" pitchFamily="34" charset="-128"/>
                <a:ea typeface="Meiryo UI" panose="020B0604030504040204" pitchFamily="34" charset="-128"/>
              </a:rPr>
              <a:t>、偶数サイクル</a:t>
            </a:r>
            <a:r>
              <a:rPr kumimoji="1" lang="en-US" altLang="ja-JP" sz="1800" dirty="0">
                <a:solidFill>
                  <a:srgbClr val="002060"/>
                </a:solidFill>
                <a:latin typeface="Meiryo UI" panose="020B0604030504040204" pitchFamily="34" charset="-128"/>
                <a:ea typeface="Meiryo UI" panose="020B0604030504040204" pitchFamily="34" charset="-128"/>
              </a:rPr>
              <a:t>(</a:t>
            </a:r>
            <a:r>
              <a:rPr kumimoji="1" lang="en-US" altLang="ja-JP" sz="1800" dirty="0">
                <a:solidFill>
                  <a:srgbClr val="0000FF"/>
                </a:solidFill>
                <a:latin typeface="Meiryo UI" panose="020B0604030504040204" pitchFamily="34" charset="-128"/>
                <a:ea typeface="Meiryo UI" panose="020B0604030504040204" pitchFamily="34" charset="-128"/>
              </a:rPr>
              <a:t>A&lt;0</a:t>
            </a:r>
            <a:r>
              <a:rPr kumimoji="1" lang="en-US" altLang="ja-JP" sz="1800" dirty="0">
                <a:solidFill>
                  <a:srgbClr val="FF0000"/>
                </a:solidFill>
                <a:latin typeface="Meiryo UI" panose="020B0604030504040204" pitchFamily="34" charset="-128"/>
                <a:ea typeface="Meiryo UI" panose="020B0604030504040204" pitchFamily="34" charset="-128"/>
              </a:rPr>
              <a:t> </a:t>
            </a:r>
            <a:r>
              <a:rPr kumimoji="1" lang="en-US" altLang="ja-JP" sz="1800" dirty="0">
                <a:latin typeface="Meiryo UI" panose="020B0604030504040204" pitchFamily="34" charset="-128"/>
                <a:ea typeface="Meiryo UI" panose="020B0604030504040204" pitchFamily="34" charset="-128"/>
              </a:rPr>
              <a:t>to</a:t>
            </a:r>
            <a:r>
              <a:rPr kumimoji="1" lang="en-US" altLang="ja-JP" sz="1800" dirty="0">
                <a:solidFill>
                  <a:srgbClr val="0000FF"/>
                </a:solidFill>
                <a:latin typeface="Meiryo UI" panose="020B0604030504040204" pitchFamily="34" charset="-128"/>
                <a:ea typeface="Meiryo UI" panose="020B0604030504040204" pitchFamily="34" charset="-128"/>
              </a:rPr>
              <a:t> </a:t>
            </a:r>
            <a:r>
              <a:rPr kumimoji="1" lang="en-US" altLang="ja-JP" sz="1800" dirty="0">
                <a:solidFill>
                  <a:srgbClr val="FF0000"/>
                </a:solidFill>
                <a:latin typeface="Meiryo UI" panose="020B0604030504040204" pitchFamily="34" charset="-128"/>
                <a:ea typeface="Meiryo UI" panose="020B0604030504040204" pitchFamily="34" charset="-128"/>
              </a:rPr>
              <a:t>A&gt;0</a:t>
            </a:r>
            <a:r>
              <a:rPr kumimoji="1" lang="en-US" altLang="ja-JP" sz="1800" dirty="0">
                <a:solidFill>
                  <a:srgbClr val="0000FF"/>
                </a:solidFill>
                <a:latin typeface="Meiryo UI" panose="020B0604030504040204" pitchFamily="34" charset="-128"/>
                <a:ea typeface="Meiryo UI" panose="020B0604030504040204" pitchFamily="34" charset="-128"/>
              </a:rPr>
              <a:t>)</a:t>
            </a:r>
            <a:r>
              <a:rPr kumimoji="1" lang="ja-JP" altLang="en-US" sz="1800">
                <a:solidFill>
                  <a:srgbClr val="002060"/>
                </a:solidFill>
                <a:latin typeface="Meiryo UI" panose="020B0604030504040204" pitchFamily="34" charset="-128"/>
                <a:ea typeface="Meiryo UI" panose="020B0604030504040204" pitchFamily="34" charset="-128"/>
              </a:rPr>
              <a:t>で</a:t>
            </a:r>
            <a:r>
              <a:rPr lang="ja-JP" altLang="en-US">
                <a:solidFill>
                  <a:srgbClr val="002060"/>
                </a:solidFill>
                <a:latin typeface="Meiryo UI" panose="020B0604030504040204" pitchFamily="34" charset="-128"/>
                <a:ea typeface="Meiryo UI" panose="020B0604030504040204" pitchFamily="34" charset="-128"/>
              </a:rPr>
              <a:t>は異なることが測定された</a:t>
            </a:r>
            <a:r>
              <a:rPr kumimoji="1" lang="ja-JP" altLang="en-US" sz="1800">
                <a:solidFill>
                  <a:srgbClr val="002060"/>
                </a:solidFill>
                <a:latin typeface="Meiryo UI" panose="020B0604030504040204" pitchFamily="34" charset="-128"/>
                <a:ea typeface="Meiryo UI" panose="020B0604030504040204" pitchFamily="34" charset="-128"/>
              </a:rPr>
              <a:t>。</a:t>
            </a:r>
            <a:endParaRPr lang="ja-JP" altLang="en-US">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449587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B4C13-BA90-3E11-2E26-8D4CA91300B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D5C629D-1B90-C637-D5A8-EEFBED299476}"/>
              </a:ext>
            </a:extLst>
          </p:cNvPr>
          <p:cNvSpPr>
            <a:spLocks noGrp="1"/>
          </p:cNvSpPr>
          <p:nvPr>
            <p:ph type="title"/>
          </p:nvPr>
        </p:nvSpPr>
        <p:spPr>
          <a:xfrm>
            <a:off x="887876" y="-14584"/>
            <a:ext cx="11304125" cy="778108"/>
          </a:xfrm>
        </p:spPr>
        <p:txBody>
          <a:bodyPr/>
          <a:lstStyle/>
          <a:p>
            <a:r>
              <a:rPr lang="en-US" altLang="ja-JP" dirty="0">
                <a:latin typeface="ＭＳ Ｐゴシック"/>
                <a:cs typeface="ＭＳ Ｐゴシック"/>
              </a:rPr>
              <a:t>REP</a:t>
            </a:r>
            <a:r>
              <a:rPr lang="ja-JP" altLang="en-US">
                <a:latin typeface="ＭＳ Ｐゴシック"/>
                <a:cs typeface="ＭＳ Ｐゴシック"/>
              </a:rPr>
              <a:t>の観測：宇宙天気予報</a:t>
            </a:r>
            <a:endParaRPr kumimoji="1" lang="ja-JP" altLang="en-US"/>
          </a:p>
        </p:txBody>
      </p:sp>
      <p:pic>
        <p:nvPicPr>
          <p:cNvPr id="4" name="図 3" descr="文字と写真のスクリーンショット&#10;&#10;AI 生成コンテンツは誤りを含む可能性があります。">
            <a:extLst>
              <a:ext uri="{FF2B5EF4-FFF2-40B4-BE49-F238E27FC236}">
                <a16:creationId xmlns:a16="http://schemas.microsoft.com/office/drawing/2014/main" id="{2A477777-9E87-87EC-BD57-6C2FBE95CD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3429" y="834624"/>
            <a:ext cx="4889740" cy="4532693"/>
          </a:xfrm>
          <a:prstGeom prst="rect">
            <a:avLst/>
          </a:prstGeom>
        </p:spPr>
      </p:pic>
      <p:sp>
        <p:nvSpPr>
          <p:cNvPr id="6" name="テキスト ボックス 5">
            <a:extLst>
              <a:ext uri="{FF2B5EF4-FFF2-40B4-BE49-F238E27FC236}">
                <a16:creationId xmlns:a16="http://schemas.microsoft.com/office/drawing/2014/main" id="{F29306D7-6B03-4897-4514-962C28B57E27}"/>
              </a:ext>
            </a:extLst>
          </p:cNvPr>
          <p:cNvSpPr txBox="1"/>
          <p:nvPr/>
        </p:nvSpPr>
        <p:spPr>
          <a:xfrm>
            <a:off x="7188070" y="5546322"/>
            <a:ext cx="4640458" cy="954107"/>
          </a:xfrm>
          <a:prstGeom prst="rect">
            <a:avLst/>
          </a:prstGeom>
          <a:noFill/>
        </p:spPr>
        <p:txBody>
          <a:bodyPr wrap="square">
            <a:spAutoFit/>
          </a:bodyPr>
          <a:lstStyle/>
          <a:p>
            <a:r>
              <a:rPr lang="ja-JP" altLang="en-US" sz="1400">
                <a:latin typeface="Meiryo UI" panose="020B0604030504040204" pitchFamily="34" charset="-128"/>
                <a:ea typeface="Meiryo UI" panose="020B0604030504040204" pitchFamily="34" charset="-128"/>
              </a:rPr>
              <a:t>上段から、</a:t>
            </a:r>
            <a:r>
              <a:rPr lang="en-US" altLang="ja-JP" sz="1400" dirty="0">
                <a:latin typeface="Meiryo UI" panose="020B0604030504040204" pitchFamily="34" charset="-128"/>
                <a:ea typeface="Meiryo UI" panose="020B0604030504040204" pitchFamily="34" charset="-128"/>
              </a:rPr>
              <a:t>A: </a:t>
            </a:r>
            <a:r>
              <a:rPr lang="ja-JP" altLang="en-US" sz="1400">
                <a:latin typeface="Meiryo UI" panose="020B0604030504040204" pitchFamily="34" charset="-128"/>
                <a:ea typeface="Meiryo UI" panose="020B0604030504040204" pitchFamily="34" charset="-128"/>
              </a:rPr>
              <a:t>太陽プロトン、</a:t>
            </a:r>
            <a:r>
              <a:rPr lang="en-US" altLang="ja-JP" sz="1400" dirty="0">
                <a:latin typeface="Meiryo UI" panose="020B0604030504040204" pitchFamily="34" charset="-128"/>
                <a:ea typeface="Meiryo UI" panose="020B0604030504040204" pitchFamily="34" charset="-128"/>
              </a:rPr>
              <a:t>B: CHDX</a:t>
            </a:r>
            <a:r>
              <a:rPr lang="ja-JP" altLang="en-US" sz="1400">
                <a:latin typeface="Meiryo UI" panose="020B0604030504040204" pitchFamily="34" charset="-128"/>
                <a:ea typeface="Meiryo UI" panose="020B0604030504040204" pitchFamily="34" charset="-128"/>
              </a:rPr>
              <a:t>の外帯電子フラックス、</a:t>
            </a:r>
            <a:r>
              <a:rPr lang="en-US" altLang="ja-JP" sz="1400" dirty="0">
                <a:latin typeface="Meiryo UI" panose="020B0604030504040204" pitchFamily="34" charset="-128"/>
                <a:ea typeface="Meiryo UI" panose="020B0604030504040204" pitchFamily="34" charset="-128"/>
              </a:rPr>
              <a:t>C: CHDY</a:t>
            </a:r>
            <a:r>
              <a:rPr lang="ja-JP" altLang="en-US" sz="1400">
                <a:latin typeface="Meiryo UI" panose="020B0604030504040204" pitchFamily="34" charset="-128"/>
                <a:ea typeface="Meiryo UI" panose="020B0604030504040204" pitchFamily="34" charset="-128"/>
              </a:rPr>
              <a:t>の外帯電子フラックス、</a:t>
            </a:r>
            <a:r>
              <a:rPr lang="en-US" altLang="ja-JP" sz="1400" dirty="0">
                <a:latin typeface="Meiryo UI" panose="020B0604030504040204" pitchFamily="34" charset="-128"/>
                <a:ea typeface="Meiryo UI" panose="020B0604030504040204" pitchFamily="34" charset="-128"/>
              </a:rPr>
              <a:t>D: IMC</a:t>
            </a:r>
            <a:r>
              <a:rPr lang="ja-JP" altLang="en-US" sz="1400">
                <a:latin typeface="Meiryo UI" panose="020B0604030504040204" pitchFamily="34" charset="-128"/>
                <a:ea typeface="Meiryo UI" panose="020B0604030504040204" pitchFamily="34" charset="-128"/>
              </a:rPr>
              <a:t>、</a:t>
            </a:r>
            <a:r>
              <a:rPr lang="en-US" altLang="ja-JP" sz="1400" dirty="0">
                <a:latin typeface="Meiryo UI" panose="020B0604030504040204" pitchFamily="34" charset="-128"/>
                <a:ea typeface="Meiryo UI" panose="020B0604030504040204" pitchFamily="34" charset="-128"/>
              </a:rPr>
              <a:t>E: </a:t>
            </a:r>
            <a:r>
              <a:rPr lang="ja-JP" altLang="en-US" sz="1400">
                <a:latin typeface="Meiryo UI" panose="020B0604030504040204" pitchFamily="34" charset="-128"/>
                <a:ea typeface="Meiryo UI" panose="020B0604030504040204" pitchFamily="34" charset="-128"/>
              </a:rPr>
              <a:t>太陽風速度（赤）・磁場強度（黒）、</a:t>
            </a:r>
            <a:r>
              <a:rPr lang="en-US" altLang="ja-JP" sz="1400" dirty="0">
                <a:latin typeface="Meiryo UI" panose="020B0604030504040204" pitchFamily="34" charset="-128"/>
                <a:ea typeface="Meiryo UI" panose="020B0604030504040204" pitchFamily="34" charset="-128"/>
              </a:rPr>
              <a:t>F</a:t>
            </a:r>
            <a:r>
              <a:rPr lang="ja-JP" altLang="en-US" sz="1400">
                <a:latin typeface="Meiryo UI" panose="020B0604030504040204" pitchFamily="34" charset="-128"/>
                <a:ea typeface="Meiryo UI" panose="020B0604030504040204" pitchFamily="34" charset="-128"/>
              </a:rPr>
              <a:t>：磁気嵐（赤）・太陽風磁場南北成分（黒）の比較</a:t>
            </a:r>
          </a:p>
        </p:txBody>
      </p:sp>
      <p:sp>
        <p:nvSpPr>
          <p:cNvPr id="11" name="テキスト ボックス 10">
            <a:extLst>
              <a:ext uri="{FF2B5EF4-FFF2-40B4-BE49-F238E27FC236}">
                <a16:creationId xmlns:a16="http://schemas.microsoft.com/office/drawing/2014/main" id="{48037EE6-2AEF-8FB5-1081-6A1DACB3E89E}"/>
              </a:ext>
            </a:extLst>
          </p:cNvPr>
          <p:cNvSpPr txBox="1"/>
          <p:nvPr/>
        </p:nvSpPr>
        <p:spPr>
          <a:xfrm>
            <a:off x="603757" y="923770"/>
            <a:ext cx="6097904" cy="338554"/>
          </a:xfrm>
          <a:prstGeom prst="rect">
            <a:avLst/>
          </a:prstGeom>
          <a:noFill/>
        </p:spPr>
        <p:txBody>
          <a:bodyPr wrap="square">
            <a:spAutoFit/>
          </a:bodyPr>
          <a:lstStyle/>
          <a:p>
            <a:r>
              <a:rPr lang="en-US" altLang="ja-JP" sz="1600" dirty="0">
                <a:latin typeface="Arial" panose="020B0604020202020204" pitchFamily="34" charset="0"/>
                <a:cs typeface="Arial" panose="020B0604020202020204" pitchFamily="34" charset="0"/>
              </a:rPr>
              <a:t>Geophysical Research Letters, </a:t>
            </a:r>
            <a:r>
              <a:rPr lang="en-US" altLang="ja-JP" sz="1600" b="1" dirty="0">
                <a:latin typeface="Arial" panose="020B0604020202020204" pitchFamily="34" charset="0"/>
                <a:cs typeface="Arial" panose="020B0604020202020204" pitchFamily="34" charset="0"/>
              </a:rPr>
              <a:t>53</a:t>
            </a:r>
            <a:r>
              <a:rPr lang="en-US" altLang="ja-JP" sz="1600" dirty="0">
                <a:latin typeface="Arial" panose="020B0604020202020204" pitchFamily="34" charset="0"/>
                <a:cs typeface="Arial" panose="020B0604020202020204" pitchFamily="34" charset="0"/>
              </a:rPr>
              <a:t>, e2025GL120032(2025)</a:t>
            </a:r>
            <a:endParaRPr lang="ja-JP" altLang="en-US" sz="1600"/>
          </a:p>
        </p:txBody>
      </p:sp>
      <p:sp>
        <p:nvSpPr>
          <p:cNvPr id="14" name="テキスト ボックス 13">
            <a:extLst>
              <a:ext uri="{FF2B5EF4-FFF2-40B4-BE49-F238E27FC236}">
                <a16:creationId xmlns:a16="http://schemas.microsoft.com/office/drawing/2014/main" id="{89E7C8DD-DF5E-39D3-5B4B-20FB479D5F7E}"/>
              </a:ext>
            </a:extLst>
          </p:cNvPr>
          <p:cNvSpPr txBox="1"/>
          <p:nvPr/>
        </p:nvSpPr>
        <p:spPr>
          <a:xfrm>
            <a:off x="564623" y="2349826"/>
            <a:ext cx="5556800" cy="369332"/>
          </a:xfrm>
          <a:prstGeom prst="rect">
            <a:avLst/>
          </a:prstGeom>
          <a:noFill/>
        </p:spPr>
        <p:txBody>
          <a:bodyPr wrap="square">
            <a:spAutoFit/>
          </a:bodyPr>
          <a:lstStyle/>
          <a:p>
            <a:r>
              <a:rPr lang="en-US" altLang="ja-JP" sz="1800" dirty="0">
                <a:solidFill>
                  <a:srgbClr val="000000"/>
                </a:solidFill>
                <a:latin typeface="Arial" panose="020B0604020202020204" pitchFamily="34" charset="0"/>
                <a:cs typeface="Arial" panose="020B0604020202020204" pitchFamily="34" charset="0"/>
              </a:rPr>
              <a:t> </a:t>
            </a:r>
            <a:r>
              <a:rPr lang="en-US" altLang="ja-JP" sz="1600" dirty="0">
                <a:solidFill>
                  <a:srgbClr val="000000"/>
                </a:solidFill>
                <a:latin typeface="Arial" panose="020B0604020202020204" pitchFamily="34" charset="0"/>
                <a:cs typeface="Arial" panose="020B0604020202020204" pitchFamily="34" charset="0"/>
              </a:rPr>
              <a:t>Geophysical Research Letters </a:t>
            </a:r>
            <a:r>
              <a:rPr lang="en-US" altLang="ja-JP" sz="1600" b="1" dirty="0">
                <a:solidFill>
                  <a:srgbClr val="000000"/>
                </a:solidFill>
                <a:latin typeface="Arial" panose="020B0604020202020204" pitchFamily="34" charset="0"/>
                <a:cs typeface="Arial" panose="020B0604020202020204" pitchFamily="34" charset="0"/>
              </a:rPr>
              <a:t>52</a:t>
            </a:r>
            <a:r>
              <a:rPr lang="en-US" altLang="ja-JP" sz="1600" dirty="0">
                <a:solidFill>
                  <a:srgbClr val="000000"/>
                </a:solidFill>
                <a:latin typeface="Arial" panose="020B0604020202020204" pitchFamily="34" charset="0"/>
                <a:cs typeface="Arial" panose="020B0604020202020204" pitchFamily="34" charset="0"/>
              </a:rPr>
              <a:t>, </a:t>
            </a:r>
            <a:r>
              <a:rPr lang="en-US" altLang="ja-JP" sz="1600" dirty="0">
                <a:latin typeface="Arial" panose="020B0604020202020204" pitchFamily="34" charset="0"/>
                <a:cs typeface="Arial" panose="020B0604020202020204" pitchFamily="34" charset="0"/>
              </a:rPr>
              <a:t>e2025GL116966.</a:t>
            </a:r>
            <a:r>
              <a:rPr lang="en-US" altLang="ja-JP" sz="1600" dirty="0">
                <a:solidFill>
                  <a:srgbClr val="000000"/>
                </a:solidFill>
                <a:latin typeface="Arial" panose="020B0604020202020204" pitchFamily="34" charset="0"/>
                <a:cs typeface="Arial" panose="020B0604020202020204" pitchFamily="34" charset="0"/>
              </a:rPr>
              <a:t>(2025).</a:t>
            </a:r>
            <a:endParaRPr lang="ja-JP" altLang="en-US" sz="1600"/>
          </a:p>
        </p:txBody>
      </p:sp>
      <p:sp>
        <p:nvSpPr>
          <p:cNvPr id="17" name="テキスト ボックス 16">
            <a:extLst>
              <a:ext uri="{FF2B5EF4-FFF2-40B4-BE49-F238E27FC236}">
                <a16:creationId xmlns:a16="http://schemas.microsoft.com/office/drawing/2014/main" id="{C31554F1-2F20-BDE7-4B82-A203D2856AE5}"/>
              </a:ext>
            </a:extLst>
          </p:cNvPr>
          <p:cNvSpPr txBox="1"/>
          <p:nvPr/>
        </p:nvSpPr>
        <p:spPr>
          <a:xfrm>
            <a:off x="447628" y="1213773"/>
            <a:ext cx="5928231" cy="1077218"/>
          </a:xfrm>
          <a:prstGeom prst="rect">
            <a:avLst/>
          </a:prstGeom>
          <a:noFill/>
        </p:spPr>
        <p:txBody>
          <a:bodyPr wrap="square">
            <a:spAutoFit/>
          </a:bodyPr>
          <a:lstStyle/>
          <a:p>
            <a:pPr lvl="0">
              <a:defRPr/>
            </a:pPr>
            <a:r>
              <a:rPr kumimoji="1" lang="en-US" altLang="ja-JP" sz="16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rPr>
              <a:t>CALET-IMC</a:t>
            </a:r>
            <a:r>
              <a:rPr kumimoji="1" lang="ja-JP" altLang="en-US" sz="1600" b="0" i="0" u="none" strike="noStrike" kern="1200" cap="none" spc="0" normalizeH="0" baseline="0" noProof="0">
                <a:ln>
                  <a:noFill/>
                </a:ln>
                <a:effectLst/>
                <a:uLnTx/>
                <a:uFillTx/>
                <a:latin typeface="Meiryo UI" panose="020B0604030504040204" pitchFamily="34" charset="-128"/>
                <a:ea typeface="Meiryo UI" panose="020B0604030504040204" pitchFamily="34" charset="-128"/>
              </a:rPr>
              <a:t>を初めて宇宙天気研究に用いた成果</a:t>
            </a:r>
            <a:r>
              <a:rPr lang="ja-JP" altLang="en-US" sz="1600">
                <a:latin typeface="Meiryo UI" panose="020B0604030504040204" pitchFamily="34" charset="-128"/>
                <a:ea typeface="Meiryo UI" panose="020B0604030504040204" pitchFamily="34" charset="-128"/>
              </a:rPr>
              <a:t>がえられた</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右図</a:t>
            </a:r>
            <a:r>
              <a:rPr lang="en-US" altLang="ja-JP" sz="1600" dirty="0">
                <a:latin typeface="Meiryo UI" panose="020B0604030504040204" pitchFamily="34" charset="-128"/>
                <a:ea typeface="Meiryo UI" panose="020B0604030504040204" pitchFamily="34" charset="-128"/>
              </a:rPr>
              <a:t>)</a:t>
            </a:r>
            <a:r>
              <a:rPr kumimoji="1" lang="ja-JP" altLang="en-US" sz="1600" b="0" i="0" u="none" strike="noStrike" kern="1200" cap="none" spc="0" normalizeH="0" baseline="0" noProof="0">
                <a:ln>
                  <a:noFill/>
                </a:ln>
                <a:effectLst/>
                <a:uLnTx/>
                <a:uFillTx/>
                <a:latin typeface="Meiryo UI" panose="020B0604030504040204" pitchFamily="34" charset="-128"/>
                <a:ea typeface="Meiryo UI" panose="020B0604030504040204" pitchFamily="34" charset="-128"/>
              </a:rPr>
              <a:t>。普段は放射線帯電子の欠落したスロット領域（</a:t>
            </a:r>
            <a:r>
              <a:rPr kumimoji="1" lang="en-US" altLang="ja-JP" sz="16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rPr>
              <a:t>L</a:t>
            </a:r>
            <a:r>
              <a:rPr kumimoji="1" lang="ja-JP" altLang="en-US" sz="1600" b="0" i="0" u="none" strike="noStrike" kern="1200" cap="none" spc="0" normalizeH="0" baseline="0" noProof="0">
                <a:ln>
                  <a:noFill/>
                </a:ln>
                <a:effectLst/>
                <a:uLnTx/>
                <a:uFillTx/>
                <a:latin typeface="Meiryo UI" panose="020B0604030504040204" pitchFamily="34" charset="-128"/>
                <a:ea typeface="Meiryo UI" panose="020B0604030504040204" pitchFamily="34" charset="-128"/>
              </a:rPr>
              <a:t>シェルが</a:t>
            </a:r>
            <a:r>
              <a:rPr kumimoji="1" lang="en-US" altLang="ja-JP" sz="16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rPr>
              <a:t>2</a:t>
            </a:r>
            <a:r>
              <a:rPr kumimoji="1" lang="ja-JP" altLang="en-US" sz="1600" b="0" i="0" u="none" strike="noStrike" kern="1200" cap="none" spc="0" normalizeH="0" baseline="0" noProof="0">
                <a:ln>
                  <a:noFill/>
                </a:ln>
                <a:effectLst/>
                <a:uLnTx/>
                <a:uFillTx/>
                <a:latin typeface="Meiryo UI" panose="020B0604030504040204" pitchFamily="34" charset="-128"/>
                <a:ea typeface="Meiryo UI" panose="020B0604030504040204" pitchFamily="34" charset="-128"/>
              </a:rPr>
              <a:t>～</a:t>
            </a:r>
            <a:r>
              <a:rPr kumimoji="1" lang="en-US" altLang="ja-JP" sz="16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rPr>
              <a:t>3</a:t>
            </a:r>
            <a:r>
              <a:rPr kumimoji="1" lang="ja-JP" altLang="en-US" sz="1600" b="0" i="0" u="none" strike="noStrike" kern="1200" cap="none" spc="0" normalizeH="0" baseline="0" noProof="0">
                <a:ln>
                  <a:noFill/>
                </a:ln>
                <a:effectLst/>
                <a:uLnTx/>
                <a:uFillTx/>
                <a:latin typeface="Meiryo UI" panose="020B0604030504040204" pitchFamily="34" charset="-128"/>
                <a:ea typeface="Meiryo UI" panose="020B0604030504040204" pitchFamily="34" charset="-128"/>
              </a:rPr>
              <a:t>）において、巨大磁気嵐時の発生に応じて</a:t>
            </a:r>
            <a:r>
              <a:rPr lang="en-US" altLang="ja-JP" sz="1600" dirty="0">
                <a:latin typeface="Meiryo UI" panose="020B0604030504040204" pitchFamily="34" charset="-128"/>
                <a:ea typeface="Meiryo UI" panose="020B0604030504040204" pitchFamily="34" charset="-128"/>
              </a:rPr>
              <a:t>8 MeV</a:t>
            </a:r>
            <a:r>
              <a:rPr lang="ja-JP" altLang="en-US" sz="1600">
                <a:latin typeface="Meiryo UI" panose="020B0604030504040204" pitchFamily="34" charset="-128"/>
                <a:ea typeface="Meiryo UI" panose="020B0604030504040204" pitchFamily="34" charset="-128"/>
              </a:rPr>
              <a:t>電子が出現することを同定し、消失するまでの時定数が初めて測定された。</a:t>
            </a:r>
            <a:endParaRPr lang="en-US" altLang="ja-JP" sz="1600" dirty="0">
              <a:latin typeface="Meiryo UI" panose="020B0604030504040204" pitchFamily="34" charset="-128"/>
              <a:ea typeface="Meiryo UI" panose="020B0604030504040204" pitchFamily="34" charset="-128"/>
            </a:endParaRPr>
          </a:p>
        </p:txBody>
      </p:sp>
      <p:sp>
        <p:nvSpPr>
          <p:cNvPr id="19" name="テキスト ボックス 18">
            <a:extLst>
              <a:ext uri="{FF2B5EF4-FFF2-40B4-BE49-F238E27FC236}">
                <a16:creationId xmlns:a16="http://schemas.microsoft.com/office/drawing/2014/main" id="{734DBF39-713E-6DCC-27DD-639972805602}"/>
              </a:ext>
            </a:extLst>
          </p:cNvPr>
          <p:cNvSpPr txBox="1"/>
          <p:nvPr/>
        </p:nvSpPr>
        <p:spPr>
          <a:xfrm>
            <a:off x="535460" y="2696326"/>
            <a:ext cx="5840399" cy="830997"/>
          </a:xfrm>
          <a:prstGeom prst="rect">
            <a:avLst/>
          </a:prstGeom>
          <a:noFill/>
        </p:spPr>
        <p:txBody>
          <a:bodyPr wrap="square">
            <a:spAutoFit/>
          </a:bodyPr>
          <a:lstStyle/>
          <a:p>
            <a:r>
              <a:rPr kumimoji="1" lang="en-US" altLang="ja-JP" sz="16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rPr>
              <a:t>ELFIN</a:t>
            </a:r>
            <a:r>
              <a:rPr kumimoji="1" lang="ja-JP" altLang="en-US" sz="1600" b="0" i="0" u="none" strike="noStrike" kern="1200" cap="none" spc="0" normalizeH="0" baseline="0" noProof="0">
                <a:ln>
                  <a:noFill/>
                </a:ln>
                <a:effectLst/>
                <a:uLnTx/>
                <a:uFillTx/>
                <a:latin typeface="Meiryo UI" panose="020B0604030504040204" pitchFamily="34" charset="-128"/>
                <a:ea typeface="Meiryo UI" panose="020B0604030504040204" pitchFamily="34" charset="-128"/>
              </a:rPr>
              <a:t>衛星</a:t>
            </a:r>
            <a:r>
              <a:rPr lang="ja-JP" altLang="en-US" sz="1600">
                <a:latin typeface="Meiryo UI" panose="020B0604030504040204" pitchFamily="34" charset="-128"/>
                <a:ea typeface="Meiryo UI" panose="020B0604030504040204" pitchFamily="34" charset="-128"/>
              </a:rPr>
              <a:t>と</a:t>
            </a:r>
            <a:r>
              <a:rPr lang="en-US" altLang="ja-JP" sz="1600" dirty="0">
                <a:latin typeface="Meiryo UI" panose="020B0604030504040204" pitchFamily="34" charset="-128"/>
                <a:ea typeface="Meiryo UI" panose="020B0604030504040204" pitchFamily="34" charset="-128"/>
              </a:rPr>
              <a:t>CHD</a:t>
            </a:r>
            <a:r>
              <a:rPr lang="ja-JP" altLang="en-US" sz="1600">
                <a:latin typeface="Meiryo UI" panose="020B0604030504040204" pitchFamily="34" charset="-128"/>
                <a:ea typeface="Meiryo UI" panose="020B0604030504040204" pitchFamily="34" charset="-128"/>
              </a:rPr>
              <a:t>との</a:t>
            </a:r>
            <a:r>
              <a:rPr lang="en-US" altLang="ja-JP" sz="1600" dirty="0">
                <a:latin typeface="Meiryo UI" panose="020B0604030504040204" pitchFamily="34" charset="-128"/>
                <a:ea typeface="Meiryo UI" panose="020B0604030504040204" pitchFamily="34" charset="-128"/>
              </a:rPr>
              <a:t>REP</a:t>
            </a:r>
            <a:r>
              <a:rPr lang="ja-JP" altLang="en-US" sz="1600">
                <a:latin typeface="Meiryo UI" panose="020B0604030504040204" pitchFamily="34" charset="-128"/>
                <a:ea typeface="Meiryo UI" panose="020B0604030504040204" pitchFamily="34" charset="-128"/>
              </a:rPr>
              <a:t>イベントの比較から、多数の</a:t>
            </a:r>
            <a:r>
              <a:rPr lang="en-US" altLang="ja-JP" sz="1600" dirty="0">
                <a:latin typeface="Meiryo UI" panose="020B0604030504040204" pitchFamily="34" charset="-128"/>
                <a:ea typeface="Meiryo UI" panose="020B0604030504040204" pitchFamily="34" charset="-128"/>
              </a:rPr>
              <a:t>REP</a:t>
            </a:r>
            <a:r>
              <a:rPr lang="ja-JP" altLang="en-US" sz="1600">
                <a:latin typeface="Meiryo UI" panose="020B0604030504040204" pitchFamily="34" charset="-128"/>
                <a:ea typeface="Meiryo UI" panose="020B0604030504040204" pitchFamily="34" charset="-128"/>
              </a:rPr>
              <a:t>イベントについて、コーラス起源、</a:t>
            </a:r>
            <a:r>
              <a:rPr lang="en-US" altLang="ja-JP" sz="1600" dirty="0">
                <a:latin typeface="Meiryo UI" panose="020B0604030504040204" pitchFamily="34" charset="-128"/>
                <a:ea typeface="Meiryo UI" panose="020B0604030504040204" pitchFamily="34" charset="-128"/>
              </a:rPr>
              <a:t>EMIC</a:t>
            </a:r>
            <a:r>
              <a:rPr lang="ja-JP" altLang="en-US" sz="1600">
                <a:latin typeface="Meiryo UI" panose="020B0604030504040204" pitchFamily="34" charset="-128"/>
                <a:ea typeface="Meiryo UI" panose="020B0604030504040204" pitchFamily="34" charset="-128"/>
              </a:rPr>
              <a:t>起源、その他の比率が、およそ</a:t>
            </a:r>
            <a:r>
              <a:rPr lang="en-US" altLang="ja-JP" sz="1600" dirty="0">
                <a:latin typeface="Meiryo UI" panose="020B0604030504040204" pitchFamily="34" charset="-128"/>
                <a:ea typeface="Meiryo UI" panose="020B0604030504040204" pitchFamily="34" charset="-128"/>
              </a:rPr>
              <a:t>2:2:1</a:t>
            </a:r>
            <a:r>
              <a:rPr lang="ja-JP" altLang="en-US" sz="1600">
                <a:latin typeface="Meiryo UI" panose="020B0604030504040204" pitchFamily="34" charset="-128"/>
                <a:ea typeface="Meiryo UI" panose="020B0604030504040204" pitchFamily="34" charset="-128"/>
              </a:rPr>
              <a:t>であることが明らかになった　</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下図</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a:t>
            </a:r>
          </a:p>
        </p:txBody>
      </p:sp>
      <p:sp>
        <p:nvSpPr>
          <p:cNvPr id="22" name="テキスト ボックス 21">
            <a:extLst>
              <a:ext uri="{FF2B5EF4-FFF2-40B4-BE49-F238E27FC236}">
                <a16:creationId xmlns:a16="http://schemas.microsoft.com/office/drawing/2014/main" id="{C03B3C12-FB0A-1E2F-D56C-3D31D4308DE4}"/>
              </a:ext>
            </a:extLst>
          </p:cNvPr>
          <p:cNvSpPr txBox="1"/>
          <p:nvPr/>
        </p:nvSpPr>
        <p:spPr>
          <a:xfrm>
            <a:off x="447628" y="5936890"/>
            <a:ext cx="6228127" cy="523220"/>
          </a:xfrm>
          <a:prstGeom prst="rect">
            <a:avLst/>
          </a:prstGeom>
          <a:noFill/>
        </p:spPr>
        <p:txBody>
          <a:bodyPr wrap="square">
            <a:spAutoFit/>
          </a:bodyPr>
          <a:lstStyle/>
          <a:p>
            <a:pPr>
              <a:buNone/>
            </a:pPr>
            <a:r>
              <a:rPr lang="en-US" altLang="ja-JP" sz="1400" dirty="0">
                <a:effectLst/>
                <a:cs typeface="Arial" panose="020B0604020202020204" pitchFamily="34" charset="0"/>
              </a:rPr>
              <a:t>Distributions of (a) field‐line curvature scattering (FLCS) (IB), (b) EMIC, and (c) whistler‐mode wave driven</a:t>
            </a:r>
            <a:r>
              <a:rPr lang="ja-JP" altLang="en-US" sz="1400" dirty="0">
                <a:cs typeface="Arial" panose="020B0604020202020204" pitchFamily="34" charset="0"/>
              </a:rPr>
              <a:t>　</a:t>
            </a:r>
            <a:r>
              <a:rPr lang="en-US" altLang="ja-JP" sz="1400" dirty="0">
                <a:effectLst/>
                <a:cs typeface="Arial" panose="020B0604020202020204" pitchFamily="34" charset="0"/>
              </a:rPr>
              <a:t>precipitation events in (MLT, L‐shell) space.</a:t>
            </a:r>
          </a:p>
        </p:txBody>
      </p:sp>
      <p:pic>
        <p:nvPicPr>
          <p:cNvPr id="24" name="図 23">
            <a:extLst>
              <a:ext uri="{FF2B5EF4-FFF2-40B4-BE49-F238E27FC236}">
                <a16:creationId xmlns:a16="http://schemas.microsoft.com/office/drawing/2014/main" id="{34C300DD-3CA4-1FB1-6917-AB805D4B7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29" y="3592027"/>
            <a:ext cx="6571093" cy="2286028"/>
          </a:xfrm>
          <a:prstGeom prst="rect">
            <a:avLst/>
          </a:prstGeom>
        </p:spPr>
      </p:pic>
    </p:spTree>
    <p:extLst>
      <p:ext uri="{BB962C8B-B14F-4D97-AF65-F5344CB8AC3E}">
        <p14:creationId xmlns:p14="http://schemas.microsoft.com/office/powerpoint/2010/main" val="2223552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37EBDC-E33F-BBE1-80B6-ED9687F2E65C}"/>
              </a:ext>
            </a:extLst>
          </p:cNvPr>
          <p:cNvSpPr>
            <a:spLocks noGrp="1"/>
          </p:cNvSpPr>
          <p:nvPr>
            <p:ph type="title"/>
          </p:nvPr>
        </p:nvSpPr>
        <p:spPr/>
        <p:txBody>
          <a:bodyPr/>
          <a:lstStyle/>
          <a:p>
            <a:r>
              <a:rPr kumimoji="1" lang="ja-JP" altLang="en-US">
                <a:latin typeface="MS Gothic" panose="020B0609070205080204" pitchFamily="49" charset="-128"/>
                <a:ea typeface="MS Gothic" panose="020B0609070205080204" pitchFamily="49" charset="-128"/>
              </a:rPr>
              <a:t>まとめ</a:t>
            </a:r>
          </a:p>
        </p:txBody>
      </p:sp>
      <p:sp>
        <p:nvSpPr>
          <p:cNvPr id="4" name="テキスト ボックス 3">
            <a:extLst>
              <a:ext uri="{FF2B5EF4-FFF2-40B4-BE49-F238E27FC236}">
                <a16:creationId xmlns:a16="http://schemas.microsoft.com/office/drawing/2014/main" id="{12FB5D77-6E74-0A45-51CE-527B7C81690F}"/>
              </a:ext>
            </a:extLst>
          </p:cNvPr>
          <p:cNvSpPr txBox="1"/>
          <p:nvPr/>
        </p:nvSpPr>
        <p:spPr>
          <a:xfrm>
            <a:off x="872194" y="1484784"/>
            <a:ext cx="11136560" cy="4093428"/>
          </a:xfrm>
          <a:prstGeom prst="rect">
            <a:avLst/>
          </a:prstGeom>
          <a:noFill/>
        </p:spPr>
        <p:txBody>
          <a:bodyPr wrap="square">
            <a:spAutoFit/>
          </a:bodyPr>
          <a:lstStyle/>
          <a:p>
            <a:pPr marL="108000" indent="-342900">
              <a:buFont typeface="Wingdings" pitchFamily="2" charset="2"/>
              <a:buChar char="p"/>
            </a:pPr>
            <a:r>
              <a:rPr kumimoji="1" lang="en-US" altLang="ja-JP" sz="2000" dirty="0">
                <a:latin typeface="Meiryo UI" panose="020B0604030504040204" pitchFamily="34" charset="-128"/>
                <a:ea typeface="Meiryo UI" panose="020B0604030504040204" pitchFamily="34" charset="-128"/>
              </a:rPr>
              <a:t>CALET</a:t>
            </a:r>
            <a:r>
              <a:rPr kumimoji="1" lang="ja-JP" altLang="en-US" sz="2000">
                <a:latin typeface="Meiryo UI" panose="020B0604030504040204" pitchFamily="34" charset="-128"/>
                <a:ea typeface="Meiryo UI" panose="020B0604030504040204" pitchFamily="34" charset="-128"/>
              </a:rPr>
              <a:t>ミッションは、</a:t>
            </a:r>
            <a:r>
              <a:rPr kumimoji="1" lang="en-US" altLang="ja-JP" sz="2000" dirty="0">
                <a:latin typeface="Meiryo UI" panose="020B0604030504040204" pitchFamily="34" charset="-128"/>
                <a:ea typeface="Meiryo UI" panose="020B0604030504040204" pitchFamily="34" charset="-128"/>
              </a:rPr>
              <a:t>2015.10.13</a:t>
            </a:r>
            <a:r>
              <a:rPr kumimoji="1" lang="ja-JP" altLang="en-US" sz="2000">
                <a:latin typeface="Meiryo UI" panose="020B0604030504040204" pitchFamily="34" charset="-128"/>
                <a:ea typeface="Meiryo UI" panose="020B0604030504040204" pitchFamily="34" charset="-128"/>
              </a:rPr>
              <a:t>の科学観測開始以来、</a:t>
            </a:r>
            <a:r>
              <a:rPr kumimoji="1" lang="ja-JP" altLang="en-US" sz="2000" u="sng">
                <a:latin typeface="Meiryo UI" panose="020B0604030504040204" pitchFamily="34" charset="-128"/>
                <a:ea typeface="Meiryo UI" panose="020B0604030504040204" pitchFamily="34" charset="-128"/>
              </a:rPr>
              <a:t>現在まで</a:t>
            </a:r>
            <a:r>
              <a:rPr kumimoji="1" lang="en-US" altLang="ja-JP" sz="2000" u="sng" dirty="0">
                <a:latin typeface="Meiryo UI" panose="020B0604030504040204" pitchFamily="34" charset="-128"/>
                <a:ea typeface="Meiryo UI" panose="020B0604030504040204" pitchFamily="34" charset="-128"/>
              </a:rPr>
              <a:t>10</a:t>
            </a:r>
            <a:r>
              <a:rPr kumimoji="1" lang="ja-JP" altLang="en-US" sz="2000" u="sng">
                <a:latin typeface="Meiryo UI" panose="020B0604030504040204" pitchFamily="34" charset="-128"/>
                <a:ea typeface="Meiryo UI" panose="020B0604030504040204" pitchFamily="34" charset="-128"/>
              </a:rPr>
              <a:t>年以上に亘って観測を</a:t>
            </a:r>
            <a:r>
              <a:rPr lang="ja-JP" altLang="en-US" sz="2000" u="sng">
                <a:latin typeface="Meiryo UI" panose="020B0604030504040204" pitchFamily="34" charset="-128"/>
                <a:ea typeface="Meiryo UI" panose="020B0604030504040204" pitchFamily="34" charset="-128"/>
              </a:rPr>
              <a:t>順調に継続し、期待通りの高エネルギー電子、陽子・原子核観測を達成している。</a:t>
            </a:r>
            <a:r>
              <a:rPr lang="ja-JP" altLang="en-US" sz="2000">
                <a:latin typeface="Meiryo UI" panose="020B0604030504040204" pitchFamily="34" charset="-128"/>
                <a:ea typeface="Meiryo UI" panose="020B0604030504040204" pitchFamily="34" charset="-128"/>
              </a:rPr>
              <a:t>さらに、太陽活動の１周期に近い電子・陽子の太陽変調の観測や</a:t>
            </a:r>
            <a:r>
              <a:rPr kumimoji="1" lang="en-US" altLang="ja-JP" sz="2000" dirty="0">
                <a:latin typeface="Meiryo UI" panose="020B0604030504040204" pitchFamily="34" charset="-128"/>
                <a:ea typeface="Meiryo UI" panose="020B0604030504040204" pitchFamily="34" charset="-128"/>
              </a:rPr>
              <a:t>REP</a:t>
            </a:r>
            <a:r>
              <a:rPr kumimoji="1" lang="ja-JP" altLang="en-US" sz="2000">
                <a:latin typeface="Meiryo UI" panose="020B0604030504040204" pitchFamily="34" charset="-128"/>
                <a:ea typeface="Meiryo UI" panose="020B0604030504040204" pitchFamily="34" charset="-128"/>
              </a:rPr>
              <a:t>の観測において、それらの解明に大きく貢献できる観測を実施できている。</a:t>
            </a:r>
            <a:endParaRPr kumimoji="1" lang="en-US" altLang="ja-JP" sz="2000" dirty="0">
              <a:latin typeface="Meiryo UI" panose="020B0604030504040204" pitchFamily="34" charset="-128"/>
              <a:ea typeface="Meiryo UI" panose="020B0604030504040204" pitchFamily="34" charset="-128"/>
            </a:endParaRPr>
          </a:p>
          <a:p>
            <a:pPr marL="108000" indent="-171450">
              <a:buFont typeface="Wingdings" pitchFamily="2" charset="2"/>
              <a:buChar char="p"/>
            </a:pPr>
            <a:endParaRPr lang="en-US" altLang="ja-JP" sz="2000" dirty="0">
              <a:latin typeface="Meiryo UI" panose="020B0604030504040204" pitchFamily="34" charset="-128"/>
              <a:ea typeface="Meiryo UI" panose="020B0604030504040204" pitchFamily="34" charset="-128"/>
            </a:endParaRPr>
          </a:p>
          <a:p>
            <a:pPr marL="108000" indent="-342900">
              <a:buFont typeface="Wingdings" pitchFamily="2" charset="2"/>
              <a:buChar char="p"/>
            </a:pPr>
            <a:r>
              <a:rPr lang="en-US" altLang="ja-JP" sz="2000" u="sng" dirty="0">
                <a:latin typeface="Meiryo UI" panose="020B0604030504040204" pitchFamily="34" charset="-128"/>
                <a:ea typeface="Meiryo UI" panose="020B0604030504040204" pitchFamily="34" charset="-128"/>
              </a:rPr>
              <a:t>CALET</a:t>
            </a:r>
            <a:r>
              <a:rPr lang="ja-JP" altLang="en-US" sz="2000" u="sng">
                <a:latin typeface="Meiryo UI" panose="020B0604030504040204" pitchFamily="34" charset="-128"/>
                <a:ea typeface="Meiryo UI" panose="020B0604030504040204" pitchFamily="34" charset="-128"/>
              </a:rPr>
              <a:t>の観測結果は、現在までに</a:t>
            </a:r>
            <a:r>
              <a:rPr kumimoji="1" lang="ja-JP" altLang="en-US" sz="2000" u="sng">
                <a:latin typeface="Meiryo UI" panose="020B0604030504040204" pitchFamily="34" charset="-128"/>
                <a:ea typeface="Meiryo UI" panose="020B0604030504040204" pitchFamily="34" charset="-128"/>
              </a:rPr>
              <a:t>査読付き論文</a:t>
            </a:r>
            <a:r>
              <a:rPr lang="en-US" altLang="ja-JP" sz="2000" u="sng" dirty="0">
                <a:latin typeface="Meiryo UI" panose="020B0604030504040204" pitchFamily="34" charset="-128"/>
                <a:ea typeface="Meiryo UI" panose="020B0604030504040204" pitchFamily="34" charset="-128"/>
              </a:rPr>
              <a:t>76</a:t>
            </a:r>
            <a:r>
              <a:rPr lang="ja-JP" altLang="en-US" sz="2000" u="sng">
                <a:latin typeface="Meiryo UI" panose="020B0604030504040204" pitchFamily="34" charset="-128"/>
                <a:ea typeface="Meiryo UI" panose="020B0604030504040204" pitchFamily="34" charset="-128"/>
              </a:rPr>
              <a:t>編</a:t>
            </a:r>
            <a:r>
              <a:rPr lang="en-US" altLang="ja-JP" sz="2000" u="sng" dirty="0">
                <a:latin typeface="Meiryo UI" panose="020B0604030504040204" pitchFamily="34" charset="-128"/>
                <a:ea typeface="Meiryo UI" panose="020B0604030504040204" pitchFamily="34" charset="-128"/>
              </a:rPr>
              <a:t>(</a:t>
            </a:r>
            <a:r>
              <a:rPr kumimoji="1" lang="en-US" altLang="ja-JP" sz="2000" u="sng" dirty="0">
                <a:latin typeface="Meiryo UI" panose="020B0604030504040204" pitchFamily="34" charset="-128"/>
                <a:ea typeface="Meiryo UI" panose="020B0604030504040204" pitchFamily="34" charset="-128"/>
              </a:rPr>
              <a:t>23</a:t>
            </a:r>
            <a:r>
              <a:rPr kumimoji="1" lang="ja-JP" altLang="en-US" sz="2000" u="sng">
                <a:latin typeface="Meiryo UI" panose="020B0604030504040204" pitchFamily="34" charset="-128"/>
                <a:ea typeface="Meiryo UI" panose="020B0604030504040204" pitchFamily="34" charset="-128"/>
              </a:rPr>
              <a:t>編はハイインパクトな論文）による発表や、国内外の会議で</a:t>
            </a:r>
            <a:r>
              <a:rPr kumimoji="1" lang="en-US" altLang="ja-JP" sz="2000" u="sng" dirty="0">
                <a:latin typeface="Meiryo UI" panose="020B0604030504040204" pitchFamily="34" charset="-128"/>
                <a:ea typeface="Meiryo UI" panose="020B0604030504040204" pitchFamily="34" charset="-128"/>
              </a:rPr>
              <a:t>483</a:t>
            </a:r>
            <a:r>
              <a:rPr kumimoji="1" lang="ja-JP" altLang="en-US" sz="2000" u="sng">
                <a:latin typeface="Meiryo UI" panose="020B0604030504040204" pitchFamily="34" charset="-128"/>
                <a:ea typeface="Meiryo UI" panose="020B0604030504040204" pitchFamily="34" charset="-128"/>
              </a:rPr>
              <a:t>件の報告を行なっている。</a:t>
            </a:r>
            <a:r>
              <a:rPr kumimoji="1" lang="en-US" altLang="ja-JP" sz="2000" dirty="0">
                <a:latin typeface="Meiryo UI" panose="020B0604030504040204" pitchFamily="34" charset="-128"/>
                <a:ea typeface="Meiryo UI" panose="020B0604030504040204" pitchFamily="34" charset="-128"/>
              </a:rPr>
              <a:t>CALET</a:t>
            </a:r>
            <a:r>
              <a:rPr kumimoji="1" lang="ja-JP" altLang="en-US" sz="2000">
                <a:latin typeface="Meiryo UI" panose="020B0604030504040204" pitchFamily="34" charset="-128"/>
                <a:ea typeface="Meiryo UI" panose="020B0604030504040204" pitchFamily="34" charset="-128"/>
              </a:rPr>
              <a:t>の成果は、この</a:t>
            </a:r>
            <a:r>
              <a:rPr kumimoji="1" lang="en-US" altLang="ja-JP" sz="2000" dirty="0">
                <a:latin typeface="Meiryo UI" panose="020B0604030504040204" pitchFamily="34" charset="-128"/>
                <a:ea typeface="Meiryo UI" panose="020B0604030504040204" pitchFamily="34" charset="-128"/>
              </a:rPr>
              <a:t>1</a:t>
            </a:r>
            <a:r>
              <a:rPr kumimoji="1" lang="ja-JP" altLang="en-US" sz="2000">
                <a:latin typeface="Meiryo UI" panose="020B0604030504040204" pitchFamily="34" charset="-128"/>
                <a:ea typeface="Meiryo UI" panose="020B0604030504040204" pitchFamily="34" charset="-128"/>
              </a:rPr>
              <a:t>年に</a:t>
            </a:r>
            <a:r>
              <a:rPr kumimoji="1" lang="en-US" altLang="ja-JP" sz="2000" dirty="0">
                <a:latin typeface="Meiryo UI" panose="020B0604030504040204" pitchFamily="34" charset="-128"/>
                <a:ea typeface="Meiryo UI" panose="020B0604030504040204" pitchFamily="34" charset="-128"/>
              </a:rPr>
              <a:t>ISS</a:t>
            </a:r>
            <a:r>
              <a:rPr kumimoji="1" lang="ja-JP" altLang="en-US" sz="2000">
                <a:latin typeface="Meiryo UI" panose="020B0604030504040204" pitchFamily="34" charset="-128"/>
                <a:ea typeface="Meiryo UI" panose="020B0604030504040204" pitchFamily="34" charset="-128"/>
              </a:rPr>
              <a:t>関係で発表された</a:t>
            </a:r>
            <a:r>
              <a:rPr kumimoji="1" lang="en-US" altLang="ja-JP" sz="2000" dirty="0">
                <a:latin typeface="Meiryo UI" panose="020B0604030504040204" pitchFamily="34" charset="-128"/>
                <a:ea typeface="Meiryo UI" panose="020B0604030504040204" pitchFamily="34" charset="-128"/>
              </a:rPr>
              <a:t>4400</a:t>
            </a:r>
            <a:r>
              <a:rPr kumimoji="1" lang="ja-JP" altLang="en-US" sz="2000">
                <a:latin typeface="Meiryo UI" panose="020B0604030504040204" pitchFamily="34" charset="-128"/>
                <a:ea typeface="Meiryo UI" panose="020B0604030504040204" pitchFamily="34" charset="-128"/>
              </a:rPr>
              <a:t>を超える科学論文の中で、</a:t>
            </a:r>
            <a:r>
              <a:rPr kumimoji="1" lang="en-US" altLang="ja-JP" sz="2000" dirty="0">
                <a:latin typeface="Meiryo UI" panose="020B0604030504040204" pitchFamily="34" charset="-128"/>
                <a:ea typeface="Meiryo UI" panose="020B0604030504040204" pitchFamily="34" charset="-128"/>
              </a:rPr>
              <a:t>Annual Highlights of Results</a:t>
            </a:r>
            <a:r>
              <a:rPr kumimoji="1" lang="ja-JP" altLang="en-US" sz="2000">
                <a:latin typeface="Meiryo UI" panose="020B0604030504040204" pitchFamily="34" charset="-128"/>
                <a:ea typeface="Meiryo UI" panose="020B0604030504040204" pitchFamily="34" charset="-128"/>
              </a:rPr>
              <a:t>としてハイライトされている。電子、陽子・</a:t>
            </a:r>
            <a:r>
              <a:rPr lang="ja-JP" altLang="en-US" sz="2000">
                <a:latin typeface="Meiryo UI" panose="020B0604030504040204" pitchFamily="34" charset="-128"/>
                <a:ea typeface="Meiryo UI" panose="020B0604030504040204" pitchFamily="34" charset="-128"/>
              </a:rPr>
              <a:t>原子</a:t>
            </a:r>
            <a:r>
              <a:rPr kumimoji="1" lang="ja-JP" altLang="en-US" sz="2000">
                <a:latin typeface="Meiryo UI" panose="020B0604030504040204" pitchFamily="34" charset="-128"/>
                <a:ea typeface="Meiryo UI" panose="020B0604030504040204" pitchFamily="34" charset="-128"/>
              </a:rPr>
              <a:t>核観測、ガンマ線・ガンマ線バースト観測、さらに</a:t>
            </a:r>
            <a:r>
              <a:rPr lang="ja-JP" altLang="en-US" sz="2000" kern="100">
                <a:effectLst/>
                <a:latin typeface="Meiryo UI" panose="020B0604030504040204" pitchFamily="34" charset="-128"/>
                <a:ea typeface="Meiryo UI" panose="020B0604030504040204" pitchFamily="34" charset="-128"/>
                <a:cs typeface="Times New Roman"/>
              </a:rPr>
              <a:t>太陽変調と</a:t>
            </a:r>
            <a:r>
              <a:rPr kumimoji="1" lang="en-US" altLang="ja-JP" sz="20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rPr>
              <a:t>REP</a:t>
            </a:r>
            <a:r>
              <a:rPr kumimoji="1" lang="ja-JP" altLang="en-US" sz="2000" b="0" i="0" u="none" strike="noStrike" kern="1200" cap="none" spc="0" normalizeH="0" baseline="0" noProof="0">
                <a:ln>
                  <a:noFill/>
                </a:ln>
                <a:effectLst/>
                <a:uLnTx/>
                <a:uFillTx/>
                <a:latin typeface="Meiryo UI" panose="020B0604030504040204" pitchFamily="34" charset="-128"/>
                <a:ea typeface="Meiryo UI" panose="020B0604030504040204" pitchFamily="34" charset="-128"/>
              </a:rPr>
              <a:t>の観測などにおいて、観測を継続することにより、より大きな成果の達成を目指している。</a:t>
            </a:r>
            <a:endParaRPr kumimoji="1" lang="en-US" altLang="ja-JP" sz="2000" dirty="0">
              <a:latin typeface="Meiryo UI" panose="020B0604030504040204" pitchFamily="34" charset="-128"/>
              <a:ea typeface="Meiryo UI" panose="020B0604030504040204" pitchFamily="34" charset="-128"/>
            </a:endParaRPr>
          </a:p>
          <a:p>
            <a:pPr marL="108000" indent="-171450">
              <a:buFont typeface="Wingdings" pitchFamily="2" charset="2"/>
              <a:buChar char="p"/>
            </a:pPr>
            <a:endParaRPr lang="en-US" altLang="ja-JP" sz="2000" dirty="0">
              <a:latin typeface="Meiryo UI" panose="020B0604030504040204" pitchFamily="34" charset="-128"/>
              <a:ea typeface="Meiryo UI" panose="020B0604030504040204" pitchFamily="34" charset="-128"/>
            </a:endParaRPr>
          </a:p>
          <a:p>
            <a:pPr marL="108000" indent="-342900">
              <a:buFont typeface="Wingdings" pitchFamily="2" charset="2"/>
              <a:buChar char="p"/>
            </a:pPr>
            <a:r>
              <a:rPr kumimoji="1" lang="ja-JP" altLang="en-US" sz="2000" u="sng">
                <a:latin typeface="Meiryo UI" panose="020B0604030504040204" pitchFamily="34" charset="-128"/>
                <a:ea typeface="Meiryo UI" panose="020B0604030504040204" pitchFamily="34" charset="-128"/>
              </a:rPr>
              <a:t>軌道上の観測装置には、観測開始以来ほとんど経年変化等による劣化が見られず、</a:t>
            </a:r>
            <a:r>
              <a:rPr lang="ja-JP" altLang="en-US" sz="2000" u="sng">
                <a:latin typeface="Meiryo UI" panose="020B0604030504040204" pitchFamily="34" charset="-128"/>
                <a:ea typeface="Meiryo UI" panose="020B0604030504040204" pitchFamily="34" charset="-128"/>
              </a:rPr>
              <a:t>非常に</a:t>
            </a:r>
            <a:r>
              <a:rPr kumimoji="1" lang="ja-JP" altLang="en-US" sz="2000" u="sng">
                <a:latin typeface="Meiryo UI" panose="020B0604030504040204" pitchFamily="34" charset="-128"/>
                <a:ea typeface="Meiryo UI" panose="020B0604030504040204" pitchFamily="34" charset="-128"/>
              </a:rPr>
              <a:t>安定的に運用されている。</a:t>
            </a:r>
            <a:r>
              <a:rPr kumimoji="1" lang="ja-JP" altLang="en-US" sz="2000">
                <a:latin typeface="Meiryo UI" panose="020B0604030504040204" pitchFamily="34" charset="-128"/>
                <a:ea typeface="Meiryo UI" panose="020B0604030504040204" pitchFamily="34" charset="-128"/>
              </a:rPr>
              <a:t>引き続き、</a:t>
            </a:r>
            <a:r>
              <a:rPr lang="en-US" altLang="ja-JP" sz="2000" dirty="0">
                <a:latin typeface="Meiryo UI" panose="020B0604030504040204" pitchFamily="34" charset="-128"/>
                <a:ea typeface="Meiryo UI" panose="020B0604030504040204" pitchFamily="34" charset="-128"/>
              </a:rPr>
              <a:t> 2030</a:t>
            </a:r>
            <a:r>
              <a:rPr lang="ja-JP" altLang="en-US" sz="2000">
                <a:latin typeface="Meiryo UI" panose="020B0604030504040204" pitchFamily="34" charset="-128"/>
                <a:ea typeface="Meiryo UI" panose="020B0604030504040204" pitchFamily="34" charset="-128"/>
              </a:rPr>
              <a:t>年まで</a:t>
            </a:r>
            <a:r>
              <a:rPr kumimoji="1" lang="ja-JP" altLang="en-US" sz="2000">
                <a:latin typeface="Meiryo UI" panose="020B0604030504040204" pitchFamily="34" charset="-128"/>
                <a:ea typeface="Meiryo UI" panose="020B0604030504040204" pitchFamily="34" charset="-128"/>
              </a:rPr>
              <a:t>観測量と観測機会の増大を実現することにより、世界最高レベルでの</a:t>
            </a:r>
            <a:r>
              <a:rPr lang="ja-JP" altLang="en-US" sz="2000">
                <a:latin typeface="Meiryo UI" panose="020B0604030504040204" pitchFamily="34" charset="-128"/>
                <a:ea typeface="Meiryo UI" panose="020B0604030504040204" pitchFamily="34" charset="-128"/>
              </a:rPr>
              <a:t>観測成果</a:t>
            </a:r>
            <a:r>
              <a:rPr kumimoji="1" lang="ja-JP" altLang="en-US" sz="2000">
                <a:latin typeface="Meiryo UI" panose="020B0604030504040204" pitchFamily="34" charset="-128"/>
                <a:ea typeface="Meiryo UI" panose="020B0604030504040204" pitchFamily="34" charset="-128"/>
              </a:rPr>
              <a:t>の達成を目指していく。</a:t>
            </a:r>
            <a:endParaRPr kumimoji="1" lang="en-US" altLang="ja-JP" sz="20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556612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CD44048-A2D4-282A-E522-130260EDEC76}"/>
              </a:ext>
            </a:extLst>
          </p:cNvPr>
          <p:cNvSpPr>
            <a:spLocks noGrp="1"/>
          </p:cNvSpPr>
          <p:nvPr>
            <p:ph type="sldNum" sz="quarter" idx="12"/>
          </p:nvPr>
        </p:nvSpPr>
        <p:spPr/>
        <p:txBody>
          <a:bodyPr/>
          <a:lstStyle/>
          <a:p>
            <a:fld id="{D406D254-8C40-874C-85E8-21BED3F626DE}" type="slidenum">
              <a:rPr lang="en-US" smtClean="0"/>
              <a:t>14</a:t>
            </a:fld>
            <a:endParaRPr lang="en-US"/>
          </a:p>
        </p:txBody>
      </p:sp>
      <p:pic>
        <p:nvPicPr>
          <p:cNvPr id="6" name="図 5">
            <a:extLst>
              <a:ext uri="{FF2B5EF4-FFF2-40B4-BE49-F238E27FC236}">
                <a16:creationId xmlns:a16="http://schemas.microsoft.com/office/drawing/2014/main" id="{78B7CF2E-14D7-C525-0903-6356FE9FA52F}"/>
              </a:ext>
            </a:extLst>
          </p:cNvPr>
          <p:cNvPicPr>
            <a:picLocks noChangeAspect="1"/>
          </p:cNvPicPr>
          <p:nvPr/>
        </p:nvPicPr>
        <p:blipFill>
          <a:blip r:embed="rId2"/>
          <a:stretch>
            <a:fillRect/>
          </a:stretch>
        </p:blipFill>
        <p:spPr>
          <a:xfrm>
            <a:off x="3011357" y="241150"/>
            <a:ext cx="6169286" cy="6169286"/>
          </a:xfrm>
          <a:prstGeom prst="rect">
            <a:avLst/>
          </a:prstGeom>
        </p:spPr>
      </p:pic>
      <p:sp>
        <p:nvSpPr>
          <p:cNvPr id="7" name="正方形/長方形 6">
            <a:extLst>
              <a:ext uri="{FF2B5EF4-FFF2-40B4-BE49-F238E27FC236}">
                <a16:creationId xmlns:a16="http://schemas.microsoft.com/office/drawing/2014/main" id="{04CB83F1-0EC3-F782-663D-64682D2D0182}"/>
              </a:ext>
            </a:extLst>
          </p:cNvPr>
          <p:cNvSpPr/>
          <p:nvPr/>
        </p:nvSpPr>
        <p:spPr>
          <a:xfrm>
            <a:off x="0" y="0"/>
            <a:ext cx="12192000" cy="6858000"/>
          </a:xfrm>
          <a:prstGeom prst="rect">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E2D65F2-C66C-B534-996C-2A7A00D463B5}"/>
              </a:ext>
            </a:extLst>
          </p:cNvPr>
          <p:cNvSpPr txBox="1"/>
          <p:nvPr/>
        </p:nvSpPr>
        <p:spPr>
          <a:xfrm>
            <a:off x="1285901" y="1960529"/>
            <a:ext cx="9899895" cy="3046988"/>
          </a:xfrm>
          <a:prstGeom prst="rect">
            <a:avLst/>
          </a:prstGeom>
          <a:noFill/>
        </p:spPr>
        <p:txBody>
          <a:bodyPr wrap="square">
            <a:spAutoFit/>
          </a:bodyPr>
          <a:lstStyle/>
          <a:p>
            <a:pPr marL="342900" indent="-342900">
              <a:buFont typeface="Wingdings" pitchFamily="2" charset="2"/>
              <a:buChar char="ü"/>
            </a:pPr>
            <a:r>
              <a:rPr kumimoji="1" lang="ja-JP" altLang="en-US" sz="3200" b="1">
                <a:solidFill>
                  <a:srgbClr val="FFFF00"/>
                </a:solidFill>
                <a:latin typeface="Meiryo UI" panose="020B0604030504040204" pitchFamily="34" charset="-128"/>
                <a:ea typeface="Meiryo UI" panose="020B0604030504040204" pitchFamily="34" charset="-128"/>
                <a:cs typeface="Arial" panose="020B0604020202020204" pitchFamily="34" charset="0"/>
              </a:rPr>
              <a:t>つくば宇宙センター（</a:t>
            </a:r>
            <a:r>
              <a:rPr kumimoji="1" lang="en-US" altLang="ja-JP" sz="3200" b="1">
                <a:solidFill>
                  <a:srgbClr val="FFFF00"/>
                </a:solidFill>
                <a:latin typeface="Meiryo UI" panose="020B0604030504040204" pitchFamily="34" charset="-128"/>
                <a:ea typeface="Meiryo UI" panose="020B0604030504040204" pitchFamily="34" charset="-128"/>
                <a:cs typeface="Arial" panose="020B0604020202020204" pitchFamily="34" charset="0"/>
              </a:rPr>
              <a:t>TKSC</a:t>
            </a:r>
            <a:r>
              <a:rPr kumimoji="1" lang="ja-JP" altLang="en-US" sz="3200" b="1">
                <a:solidFill>
                  <a:srgbClr val="FFFF00"/>
                </a:solidFill>
                <a:latin typeface="Meiryo UI" panose="020B0604030504040204" pitchFamily="34" charset="-128"/>
                <a:ea typeface="Meiryo UI" panose="020B0604030504040204" pitchFamily="34" charset="-128"/>
                <a:cs typeface="Arial" panose="020B0604020202020204" pitchFamily="34" charset="0"/>
              </a:rPr>
              <a:t>）における</a:t>
            </a:r>
            <a:r>
              <a:rPr kumimoji="1" lang="en-US" altLang="ja-JP" sz="3200" b="1">
                <a:solidFill>
                  <a:srgbClr val="FFFF00"/>
                </a:solidFill>
                <a:latin typeface="Meiryo UI" panose="020B0604030504040204" pitchFamily="34" charset="-128"/>
                <a:ea typeface="Meiryo UI" panose="020B0604030504040204" pitchFamily="34" charset="-128"/>
                <a:cs typeface="Arial" panose="020B0604020202020204" pitchFamily="34" charset="0"/>
              </a:rPr>
              <a:t>CALET</a:t>
            </a:r>
            <a:r>
              <a:rPr kumimoji="1" lang="ja-JP" altLang="en-US" sz="3200" b="1">
                <a:solidFill>
                  <a:srgbClr val="FFFF00"/>
                </a:solidFill>
                <a:latin typeface="Meiryo UI" panose="020B0604030504040204" pitchFamily="34" charset="-128"/>
                <a:ea typeface="Meiryo UI" panose="020B0604030504040204" pitchFamily="34" charset="-128"/>
                <a:cs typeface="Arial" panose="020B0604020202020204" pitchFamily="34" charset="0"/>
              </a:rPr>
              <a:t>運用への完璧なサポートについて、</a:t>
            </a:r>
            <a:r>
              <a:rPr kumimoji="1" lang="en-US" altLang="ja-JP" sz="3200" b="1">
                <a:solidFill>
                  <a:srgbClr val="FFFF00"/>
                </a:solidFill>
                <a:latin typeface="Meiryo UI" panose="020B0604030504040204" pitchFamily="34" charset="-128"/>
                <a:ea typeface="Meiryo UI" panose="020B0604030504040204" pitchFamily="34" charset="-128"/>
                <a:cs typeface="Arial" panose="020B0604020202020204" pitchFamily="34" charset="0"/>
              </a:rPr>
              <a:t>JAXA</a:t>
            </a:r>
            <a:r>
              <a:rPr kumimoji="1" lang="ja-JP" altLang="en-US" sz="3200" b="1">
                <a:solidFill>
                  <a:srgbClr val="FFFF00"/>
                </a:solidFill>
                <a:latin typeface="Meiryo UI" panose="020B0604030504040204" pitchFamily="34" charset="-128"/>
                <a:ea typeface="Meiryo UI" panose="020B0604030504040204" pitchFamily="34" charset="-128"/>
                <a:cs typeface="Arial" panose="020B0604020202020204" pitchFamily="34" charset="0"/>
              </a:rPr>
              <a:t>のスタッフの皆さんに心より感謝します。</a:t>
            </a:r>
            <a:endParaRPr kumimoji="1" lang="en-US" altLang="ja-JP" sz="3200" b="1">
              <a:solidFill>
                <a:srgbClr val="FFFF00"/>
              </a:solidFill>
              <a:latin typeface="Meiryo UI" panose="020B0604030504040204" pitchFamily="34" charset="-128"/>
              <a:ea typeface="Meiryo UI" panose="020B0604030504040204" pitchFamily="34" charset="-128"/>
              <a:cs typeface="Arial" panose="020B0604020202020204" pitchFamily="34" charset="0"/>
            </a:endParaRPr>
          </a:p>
          <a:p>
            <a:pPr marL="342900" indent="-342900">
              <a:buFont typeface="Wingdings" pitchFamily="2" charset="2"/>
              <a:buChar char="ü"/>
            </a:pPr>
            <a:endParaRPr kumimoji="1" lang="en-US" altLang="ja-JP" sz="3200" b="1">
              <a:solidFill>
                <a:srgbClr val="FFFF00"/>
              </a:solidFill>
              <a:latin typeface="Meiryo UI" panose="020B0604030504040204" pitchFamily="34" charset="-128"/>
              <a:ea typeface="Meiryo UI" panose="020B0604030504040204" pitchFamily="34" charset="-128"/>
              <a:cs typeface="Arial" panose="020B0604020202020204" pitchFamily="34" charset="0"/>
            </a:endParaRPr>
          </a:p>
          <a:p>
            <a:pPr marL="285750" indent="-285750">
              <a:buFont typeface="Wingdings" pitchFamily="2" charset="2"/>
              <a:buChar char="ü"/>
            </a:pPr>
            <a:r>
              <a:rPr kumimoji="1" lang="en-US" altLang="ja-JP" sz="3200" b="1">
                <a:solidFill>
                  <a:srgbClr val="FFFF00"/>
                </a:solidFill>
                <a:latin typeface="Meiryo UI" panose="020B0604030504040204" pitchFamily="34" charset="-128"/>
                <a:ea typeface="Meiryo UI" panose="020B0604030504040204" pitchFamily="34" charset="-128"/>
                <a:cs typeface="Arial" panose="020B0604020202020204" pitchFamily="34" charset="0"/>
              </a:rPr>
              <a:t> </a:t>
            </a:r>
            <a:r>
              <a:rPr kumimoji="1" lang="ja-JP" altLang="en-US" sz="3200" b="1">
                <a:solidFill>
                  <a:srgbClr val="FFFF00"/>
                </a:solidFill>
                <a:latin typeface="Meiryo UI" panose="020B0604030504040204" pitchFamily="34" charset="-128"/>
                <a:ea typeface="Meiryo UI" panose="020B0604030504040204" pitchFamily="34" charset="-128"/>
                <a:cs typeface="Arial" panose="020B0604020202020204" pitchFamily="34" charset="0"/>
              </a:rPr>
              <a:t>本研究は科学研究費基盤</a:t>
            </a:r>
            <a:r>
              <a:rPr kumimoji="1" lang="en-US" altLang="ja-JP" sz="3200" b="1">
                <a:solidFill>
                  <a:srgbClr val="FFFF00"/>
                </a:solidFill>
                <a:latin typeface="Meiryo UI" panose="020B0604030504040204" pitchFamily="34" charset="-128"/>
                <a:ea typeface="Meiryo UI" panose="020B0604030504040204" pitchFamily="34" charset="-128"/>
                <a:cs typeface="Arial" panose="020B0604020202020204" pitchFamily="34" charset="0"/>
              </a:rPr>
              <a:t>(S)24H00025</a:t>
            </a:r>
          </a:p>
          <a:p>
            <a:r>
              <a:rPr kumimoji="1" lang="ja-JP" altLang="en-US" sz="3200" b="1">
                <a:solidFill>
                  <a:srgbClr val="FFFF00"/>
                </a:solidFill>
                <a:latin typeface="Meiryo UI" panose="020B0604030504040204" pitchFamily="34" charset="-128"/>
                <a:ea typeface="Meiryo UI" panose="020B0604030504040204" pitchFamily="34" charset="-128"/>
                <a:cs typeface="Arial" panose="020B0604020202020204" pitchFamily="34" charset="0"/>
              </a:rPr>
              <a:t>（</a:t>
            </a:r>
            <a:r>
              <a:rPr kumimoji="1" lang="en-US" altLang="ja-JP" sz="3200" b="1">
                <a:solidFill>
                  <a:srgbClr val="FFFF00"/>
                </a:solidFill>
                <a:latin typeface="Meiryo UI" panose="020B0604030504040204" pitchFamily="34" charset="-128"/>
                <a:ea typeface="Meiryo UI" panose="020B0604030504040204" pitchFamily="34" charset="-128"/>
                <a:cs typeface="Arial" panose="020B0604020202020204" pitchFamily="34" charset="0"/>
              </a:rPr>
              <a:t>2024-2028</a:t>
            </a:r>
            <a:r>
              <a:rPr kumimoji="1" lang="ja-JP" altLang="en-US" sz="3200" b="1">
                <a:solidFill>
                  <a:srgbClr val="FFFF00"/>
                </a:solidFill>
                <a:latin typeface="Meiryo UI" panose="020B0604030504040204" pitchFamily="34" charset="-128"/>
                <a:ea typeface="Meiryo UI" panose="020B0604030504040204" pitchFamily="34" charset="-128"/>
                <a:cs typeface="Arial" panose="020B0604020202020204" pitchFamily="34" charset="0"/>
              </a:rPr>
              <a:t>年度）の支援を受けて実施されています。</a:t>
            </a:r>
            <a:endParaRPr kumimoji="1" lang="en-US" altLang="ja-JP" sz="3200" b="1">
              <a:solidFill>
                <a:srgbClr val="FFFF00"/>
              </a:solidFill>
              <a:latin typeface="Meiryo UI" panose="020B0604030504040204" pitchFamily="34" charset="-128"/>
              <a:ea typeface="Meiryo UI" panose="020B0604030504040204" pitchFamily="34"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C82A9268-5C7E-5718-9B92-380D20AF5AD7}"/>
              </a:ext>
            </a:extLst>
          </p:cNvPr>
          <p:cNvSpPr txBox="1"/>
          <p:nvPr/>
        </p:nvSpPr>
        <p:spPr>
          <a:xfrm>
            <a:off x="5490706" y="924840"/>
            <a:ext cx="1210588" cy="707886"/>
          </a:xfrm>
          <a:prstGeom prst="rect">
            <a:avLst/>
          </a:prstGeom>
          <a:noFill/>
        </p:spPr>
        <p:txBody>
          <a:bodyPr wrap="none" rtlCol="0">
            <a:spAutoFit/>
          </a:bodyPr>
          <a:lstStyle/>
          <a:p>
            <a:r>
              <a:rPr kumimoji="1" lang="ja-JP" altLang="en-US" sz="4000" b="1">
                <a:solidFill>
                  <a:srgbClr val="FFFF00"/>
                </a:solidFill>
                <a:latin typeface="Meiryo" panose="020B0604030504040204" pitchFamily="34" charset="-128"/>
                <a:ea typeface="Meiryo" panose="020B0604030504040204" pitchFamily="34" charset="-128"/>
              </a:rPr>
              <a:t>謝辞</a:t>
            </a:r>
          </a:p>
        </p:txBody>
      </p:sp>
    </p:spTree>
    <p:extLst>
      <p:ext uri="{BB962C8B-B14F-4D97-AF65-F5344CB8AC3E}">
        <p14:creationId xmlns:p14="http://schemas.microsoft.com/office/powerpoint/2010/main" val="1417172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78C0472-3BA9-9B46-888D-64EDFEA733A5}"/>
              </a:ext>
            </a:extLst>
          </p:cNvPr>
          <p:cNvSpPr txBox="1"/>
          <p:nvPr/>
        </p:nvSpPr>
        <p:spPr>
          <a:xfrm>
            <a:off x="4511825" y="2564904"/>
            <a:ext cx="3031599" cy="923330"/>
          </a:xfrm>
          <a:prstGeom prst="rect">
            <a:avLst/>
          </a:prstGeom>
          <a:noFill/>
        </p:spPr>
        <p:txBody>
          <a:bodyPr wrap="none" rtlCol="0">
            <a:spAutoFit/>
          </a:bodyPr>
          <a:lstStyle/>
          <a:p>
            <a:r>
              <a:rPr lang="en-US" altLang="ja-JP" sz="5400"/>
              <a:t>BACKUP</a:t>
            </a:r>
            <a:endParaRPr lang="ja-JP" altLang="en-US" sz="5400"/>
          </a:p>
        </p:txBody>
      </p:sp>
    </p:spTree>
    <p:extLst>
      <p:ext uri="{BB962C8B-B14F-4D97-AF65-F5344CB8AC3E}">
        <p14:creationId xmlns:p14="http://schemas.microsoft.com/office/powerpoint/2010/main" val="527227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F553D42-85FC-933E-D6B6-53B93C81D054}"/>
              </a:ext>
            </a:extLst>
          </p:cNvPr>
          <p:cNvPicPr>
            <a:picLocks noChangeAspect="1"/>
          </p:cNvPicPr>
          <p:nvPr/>
        </p:nvPicPr>
        <p:blipFill>
          <a:blip r:embed="rId2">
            <a:extLst>
              <a:ext uri="{28A0092B-C50C-407E-A947-70E740481C1C}">
                <a14:useLocalDpi xmlns:a14="http://schemas.microsoft.com/office/drawing/2010/main" val="0"/>
              </a:ext>
            </a:extLst>
          </a:blip>
          <a:srcRect r="3344"/>
          <a:stretch>
            <a:fillRect/>
          </a:stretch>
        </p:blipFill>
        <p:spPr>
          <a:xfrm>
            <a:off x="299845" y="759252"/>
            <a:ext cx="6931253" cy="2636217"/>
          </a:xfrm>
          <a:prstGeom prst="rect">
            <a:avLst/>
          </a:prstGeom>
        </p:spPr>
      </p:pic>
      <p:sp>
        <p:nvSpPr>
          <p:cNvPr id="2" name="タイトル 1">
            <a:extLst>
              <a:ext uri="{FF2B5EF4-FFF2-40B4-BE49-F238E27FC236}">
                <a16:creationId xmlns:a16="http://schemas.microsoft.com/office/drawing/2014/main" id="{1A576F9C-6003-C2C1-FB2B-B4D6D43F1BFB}"/>
              </a:ext>
            </a:extLst>
          </p:cNvPr>
          <p:cNvSpPr>
            <a:spLocks noGrp="1"/>
          </p:cNvSpPr>
          <p:nvPr>
            <p:ph type="title"/>
          </p:nvPr>
        </p:nvSpPr>
        <p:spPr/>
        <p:txBody>
          <a:bodyPr/>
          <a:lstStyle/>
          <a:p>
            <a:r>
              <a:rPr kumimoji="1" lang="en-US" altLang="ja-JP" dirty="0"/>
              <a:t>HESS: </a:t>
            </a:r>
            <a:r>
              <a:rPr lang="en-US" altLang="ja-JP" dirty="0"/>
              <a:t>Phys. Rev. Lett. </a:t>
            </a:r>
            <a:r>
              <a:rPr lang="en-US" altLang="ja-JP" b="1" dirty="0"/>
              <a:t>133</a:t>
            </a:r>
            <a:r>
              <a:rPr lang="en-US" altLang="ja-JP" dirty="0"/>
              <a:t>, 221001(2024)</a:t>
            </a:r>
            <a:endParaRPr kumimoji="1" lang="ja-JP" altLang="en-US"/>
          </a:p>
        </p:txBody>
      </p:sp>
      <p:pic>
        <p:nvPicPr>
          <p:cNvPr id="4" name="図 3">
            <a:extLst>
              <a:ext uri="{FF2B5EF4-FFF2-40B4-BE49-F238E27FC236}">
                <a16:creationId xmlns:a16="http://schemas.microsoft.com/office/drawing/2014/main" id="{43023A57-CF17-AD31-B5F2-D030FFAEF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821" y="784138"/>
            <a:ext cx="4596170" cy="5753851"/>
          </a:xfrm>
          <a:prstGeom prst="rect">
            <a:avLst/>
          </a:prstGeom>
        </p:spPr>
      </p:pic>
      <p:pic>
        <p:nvPicPr>
          <p:cNvPr id="22" name="図 21">
            <a:extLst>
              <a:ext uri="{FF2B5EF4-FFF2-40B4-BE49-F238E27FC236}">
                <a16:creationId xmlns:a16="http://schemas.microsoft.com/office/drawing/2014/main" id="{C8F92C39-1F25-008E-92DD-31F8BF615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517" y="3301668"/>
            <a:ext cx="2998286" cy="3232527"/>
          </a:xfrm>
          <a:prstGeom prst="rect">
            <a:avLst/>
          </a:prstGeom>
        </p:spPr>
      </p:pic>
      <p:pic>
        <p:nvPicPr>
          <p:cNvPr id="5" name="図 4">
            <a:extLst>
              <a:ext uri="{FF2B5EF4-FFF2-40B4-BE49-F238E27FC236}">
                <a16:creationId xmlns:a16="http://schemas.microsoft.com/office/drawing/2014/main" id="{D9104076-BEA3-C65A-6C06-CA88AD485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00" y="4635447"/>
            <a:ext cx="2853474" cy="2047288"/>
          </a:xfrm>
          <a:prstGeom prst="rect">
            <a:avLst/>
          </a:prstGeom>
        </p:spPr>
      </p:pic>
      <p:pic>
        <p:nvPicPr>
          <p:cNvPr id="20" name="図 19">
            <a:extLst>
              <a:ext uri="{FF2B5EF4-FFF2-40B4-BE49-F238E27FC236}">
                <a16:creationId xmlns:a16="http://schemas.microsoft.com/office/drawing/2014/main" id="{89D42963-A1D7-D372-D1C2-126E5CA85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29" y="3225719"/>
            <a:ext cx="3575720" cy="1481347"/>
          </a:xfrm>
          <a:prstGeom prst="rect">
            <a:avLst/>
          </a:prstGeom>
        </p:spPr>
      </p:pic>
    </p:spTree>
    <p:extLst>
      <p:ext uri="{BB962C8B-B14F-4D97-AF65-F5344CB8AC3E}">
        <p14:creationId xmlns:p14="http://schemas.microsoft.com/office/powerpoint/2010/main" val="1336293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32C5B-A6DA-ADCD-4C0C-880EEF05F666}"/>
              </a:ext>
            </a:extLst>
          </p:cNvPr>
          <p:cNvSpPr>
            <a:spLocks noGrp="1"/>
          </p:cNvSpPr>
          <p:nvPr>
            <p:ph type="title"/>
          </p:nvPr>
        </p:nvSpPr>
        <p:spPr/>
        <p:txBody>
          <a:bodyPr/>
          <a:lstStyle/>
          <a:p>
            <a:r>
              <a:rPr kumimoji="1" lang="en-US" altLang="ja-JP" dirty="0"/>
              <a:t>CALET</a:t>
            </a:r>
            <a:r>
              <a:rPr lang="ja-JP" altLang="en-US"/>
              <a:t>を構成する機器</a:t>
            </a:r>
            <a:r>
              <a:rPr lang="en-US" altLang="ja-JP" dirty="0"/>
              <a:t> (IA)</a:t>
            </a:r>
            <a:endParaRPr kumimoji="1" lang="ja-JP" altLang="en-US"/>
          </a:p>
        </p:txBody>
      </p:sp>
      <p:grpSp>
        <p:nvGrpSpPr>
          <p:cNvPr id="3" name="グループ化 2">
            <a:extLst>
              <a:ext uri="{FF2B5EF4-FFF2-40B4-BE49-F238E27FC236}">
                <a16:creationId xmlns:a16="http://schemas.microsoft.com/office/drawing/2014/main" id="{EF31595A-A5DB-0CE7-A98E-CA01F910149D}"/>
              </a:ext>
            </a:extLst>
          </p:cNvPr>
          <p:cNvGrpSpPr/>
          <p:nvPr/>
        </p:nvGrpSpPr>
        <p:grpSpPr>
          <a:xfrm>
            <a:off x="3706891" y="1050994"/>
            <a:ext cx="8388166" cy="5131501"/>
            <a:chOff x="457199" y="1196752"/>
            <a:chExt cx="8363273" cy="5132313"/>
          </a:xfrm>
        </p:grpSpPr>
        <p:pic>
          <p:nvPicPr>
            <p:cNvPr id="4" name="Picture 2">
              <a:extLst>
                <a:ext uri="{FF2B5EF4-FFF2-40B4-BE49-F238E27FC236}">
                  <a16:creationId xmlns:a16="http://schemas.microsoft.com/office/drawing/2014/main" id="{93A3F9BD-6EEA-EECE-A79A-A959245EC94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17865" y="4990223"/>
              <a:ext cx="1368152" cy="104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460D7428-4234-AC7F-8899-6D8F7579F7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4248" y="4793675"/>
              <a:ext cx="1577417" cy="113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9A40A4FF-23C7-406E-B051-0D24747E905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2141" y="1556792"/>
              <a:ext cx="1083795" cy="75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92ECB6D4-A1E7-5242-9425-A0FE34F3F5E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61970" y="1446374"/>
              <a:ext cx="1158502" cy="86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a:extLst>
                <a:ext uri="{FF2B5EF4-FFF2-40B4-BE49-F238E27FC236}">
                  <a16:creationId xmlns:a16="http://schemas.microsoft.com/office/drawing/2014/main" id="{C018CA07-A480-39B6-D088-27B42CBC7B8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4910" y="1448698"/>
              <a:ext cx="1155402" cy="866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a:extLst>
                <a:ext uri="{FF2B5EF4-FFF2-40B4-BE49-F238E27FC236}">
                  <a16:creationId xmlns:a16="http://schemas.microsoft.com/office/drawing/2014/main" id="{F4525713-301E-09C4-D08F-EC684AF59DC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66093" y="2791311"/>
              <a:ext cx="1808908" cy="1508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a:extLst>
                <a:ext uri="{FF2B5EF4-FFF2-40B4-BE49-F238E27FC236}">
                  <a16:creationId xmlns:a16="http://schemas.microsoft.com/office/drawing/2014/main" id="{03739DEF-3848-C9E2-9D7A-86863EE88B1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55976" y="1196752"/>
              <a:ext cx="1448874" cy="112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a:extLst>
                <a:ext uri="{FF2B5EF4-FFF2-40B4-BE49-F238E27FC236}">
                  <a16:creationId xmlns:a16="http://schemas.microsoft.com/office/drawing/2014/main" id="{6C7793A2-C167-6061-3F89-F8401AE5D45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51695" y="4968181"/>
              <a:ext cx="1422564" cy="109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
              <a:extLst>
                <a:ext uri="{FF2B5EF4-FFF2-40B4-BE49-F238E27FC236}">
                  <a16:creationId xmlns:a16="http://schemas.microsoft.com/office/drawing/2014/main" id="{538A5007-BE27-E5A9-F17D-113B53F54D9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7199" y="3068960"/>
              <a:ext cx="2094241" cy="147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1">
              <a:extLst>
                <a:ext uri="{FF2B5EF4-FFF2-40B4-BE49-F238E27FC236}">
                  <a16:creationId xmlns:a16="http://schemas.microsoft.com/office/drawing/2014/main" id="{63823646-CD09-6689-44C9-18C11AECF6C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57200" y="1223196"/>
              <a:ext cx="2094241" cy="154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図 13">
              <a:extLst>
                <a:ext uri="{FF2B5EF4-FFF2-40B4-BE49-F238E27FC236}">
                  <a16:creationId xmlns:a16="http://schemas.microsoft.com/office/drawing/2014/main" id="{5AC24380-35BB-055E-4E34-5B2BFE55201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17865" y="2687632"/>
              <a:ext cx="3108270" cy="2106043"/>
            </a:xfrm>
            <a:prstGeom prst="rect">
              <a:avLst/>
            </a:prstGeom>
          </p:spPr>
        </p:pic>
        <p:pic>
          <p:nvPicPr>
            <p:cNvPr id="15" name="図 14">
              <a:extLst>
                <a:ext uri="{FF2B5EF4-FFF2-40B4-BE49-F238E27FC236}">
                  <a16:creationId xmlns:a16="http://schemas.microsoft.com/office/drawing/2014/main" id="{9629ED03-124B-F782-7E0F-56F115B5C1E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5563" y="4985282"/>
              <a:ext cx="1068593" cy="1063674"/>
            </a:xfrm>
            <a:prstGeom prst="rect">
              <a:avLst/>
            </a:prstGeom>
          </p:spPr>
        </p:pic>
        <p:sp>
          <p:nvSpPr>
            <p:cNvPr id="16" name="テキスト ボックス 15">
              <a:extLst>
                <a:ext uri="{FF2B5EF4-FFF2-40B4-BE49-F238E27FC236}">
                  <a16:creationId xmlns:a16="http://schemas.microsoft.com/office/drawing/2014/main" id="{1E276199-FBD8-00B0-B0E4-A1BCEA9FB46E}"/>
                </a:ext>
              </a:extLst>
            </p:cNvPr>
            <p:cNvSpPr txBox="1"/>
            <p:nvPr/>
          </p:nvSpPr>
          <p:spPr>
            <a:xfrm>
              <a:off x="1043608" y="2684313"/>
              <a:ext cx="142699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CHD/IMC [CAL]</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17" name="テキスト ボックス 16">
              <a:extLst>
                <a:ext uri="{FF2B5EF4-FFF2-40B4-BE49-F238E27FC236}">
                  <a16:creationId xmlns:a16="http://schemas.microsoft.com/office/drawing/2014/main" id="{72AED081-2775-5DB4-1549-A5E00712163D}"/>
                </a:ext>
              </a:extLst>
            </p:cNvPr>
            <p:cNvSpPr txBox="1"/>
            <p:nvPr/>
          </p:nvSpPr>
          <p:spPr>
            <a:xfrm>
              <a:off x="1187624" y="4516218"/>
              <a:ext cx="113524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TASC [CAL]</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18" name="テキスト ボックス 17">
              <a:extLst>
                <a:ext uri="{FF2B5EF4-FFF2-40B4-BE49-F238E27FC236}">
                  <a16:creationId xmlns:a16="http://schemas.microsoft.com/office/drawing/2014/main" id="{05D9B181-DA0F-1580-017E-C134179901E3}"/>
                </a:ext>
              </a:extLst>
            </p:cNvPr>
            <p:cNvSpPr txBox="1"/>
            <p:nvPr/>
          </p:nvSpPr>
          <p:spPr>
            <a:xfrm>
              <a:off x="1115616" y="6021288"/>
              <a:ext cx="85151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HV-BOX</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19" name="テキスト ボックス 18">
              <a:extLst>
                <a:ext uri="{FF2B5EF4-FFF2-40B4-BE49-F238E27FC236}">
                  <a16:creationId xmlns:a16="http://schemas.microsoft.com/office/drawing/2014/main" id="{3D4999C9-D982-91B2-C2C2-684F7E1A0756}"/>
                </a:ext>
              </a:extLst>
            </p:cNvPr>
            <p:cNvSpPr txBox="1"/>
            <p:nvPr/>
          </p:nvSpPr>
          <p:spPr>
            <a:xfrm>
              <a:off x="2915191" y="2257127"/>
              <a:ext cx="106150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GPSR-ANT</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0" name="テキスト ボックス 19">
              <a:extLst>
                <a:ext uri="{FF2B5EF4-FFF2-40B4-BE49-F238E27FC236}">
                  <a16:creationId xmlns:a16="http://schemas.microsoft.com/office/drawing/2014/main" id="{ABDD1BF9-BB77-8F10-BAF8-4859F092E2D6}"/>
                </a:ext>
              </a:extLst>
            </p:cNvPr>
            <p:cNvSpPr txBox="1"/>
            <p:nvPr/>
          </p:nvSpPr>
          <p:spPr>
            <a:xfrm>
              <a:off x="4285532" y="2257127"/>
              <a:ext cx="165462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HXM#1, #2 [CGBM]</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1" name="テキスト ボックス 20">
              <a:extLst>
                <a:ext uri="{FF2B5EF4-FFF2-40B4-BE49-F238E27FC236}">
                  <a16:creationId xmlns:a16="http://schemas.microsoft.com/office/drawing/2014/main" id="{B63E3F45-3EC6-75E1-4143-2AA72F5CB4A7}"/>
                </a:ext>
              </a:extLst>
            </p:cNvPr>
            <p:cNvSpPr txBox="1"/>
            <p:nvPr/>
          </p:nvSpPr>
          <p:spPr>
            <a:xfrm>
              <a:off x="5940152" y="2257127"/>
              <a:ext cx="170110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CHU(buffle</a:t>
              </a: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付</a:t>
              </a: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)[ASC]</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2" name="テキスト ボックス 21">
              <a:extLst>
                <a:ext uri="{FF2B5EF4-FFF2-40B4-BE49-F238E27FC236}">
                  <a16:creationId xmlns:a16="http://schemas.microsoft.com/office/drawing/2014/main" id="{8164FA72-26EB-BEB3-4620-2B923E9769E5}"/>
                </a:ext>
              </a:extLst>
            </p:cNvPr>
            <p:cNvSpPr txBox="1"/>
            <p:nvPr/>
          </p:nvSpPr>
          <p:spPr>
            <a:xfrm>
              <a:off x="7759091" y="2257127"/>
              <a:ext cx="98937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DPU[ASC]</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3" name="テキスト ボックス 22">
              <a:extLst>
                <a:ext uri="{FF2B5EF4-FFF2-40B4-BE49-F238E27FC236}">
                  <a16:creationId xmlns:a16="http://schemas.microsoft.com/office/drawing/2014/main" id="{E8058618-2775-BDAC-C2D0-D5ED90A5382D}"/>
                </a:ext>
              </a:extLst>
            </p:cNvPr>
            <p:cNvSpPr txBox="1"/>
            <p:nvPr/>
          </p:nvSpPr>
          <p:spPr>
            <a:xfrm>
              <a:off x="7319657" y="4251825"/>
              <a:ext cx="55335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MDC</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4" name="テキスト ボックス 23">
              <a:extLst>
                <a:ext uri="{FF2B5EF4-FFF2-40B4-BE49-F238E27FC236}">
                  <a16:creationId xmlns:a16="http://schemas.microsoft.com/office/drawing/2014/main" id="{46D8629B-9C90-3478-0910-8224A219DE38}"/>
                </a:ext>
              </a:extLst>
            </p:cNvPr>
            <p:cNvSpPr txBox="1"/>
            <p:nvPr/>
          </p:nvSpPr>
          <p:spPr>
            <a:xfrm>
              <a:off x="6804248" y="5877272"/>
              <a:ext cx="170110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GBM-EBOX[CGBM]</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5" name="テキスト ボックス 24">
              <a:extLst>
                <a:ext uri="{FF2B5EF4-FFF2-40B4-BE49-F238E27FC236}">
                  <a16:creationId xmlns:a16="http://schemas.microsoft.com/office/drawing/2014/main" id="{CA58B92E-8566-88BA-C961-3B7A52521C5F}"/>
                </a:ext>
              </a:extLst>
            </p:cNvPr>
            <p:cNvSpPr txBox="1"/>
            <p:nvPr/>
          </p:nvSpPr>
          <p:spPr>
            <a:xfrm>
              <a:off x="3018349" y="5966374"/>
              <a:ext cx="147668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CIRC【</a:t>
              </a:r>
              <a:r>
                <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運用終了</a:t>
              </a: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6" name="テキスト ボックス 25">
              <a:extLst>
                <a:ext uri="{FF2B5EF4-FFF2-40B4-BE49-F238E27FC236}">
                  <a16:creationId xmlns:a16="http://schemas.microsoft.com/office/drawing/2014/main" id="{4100A306-7AE3-C008-FA0D-27EEED53CF88}"/>
                </a:ext>
              </a:extLst>
            </p:cNvPr>
            <p:cNvSpPr txBox="1"/>
            <p:nvPr/>
          </p:nvSpPr>
          <p:spPr>
            <a:xfrm>
              <a:off x="5017596" y="5978096"/>
              <a:ext cx="121058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SGM [CGBM]</a:t>
              </a:r>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cxnSp>
          <p:nvCxnSpPr>
            <p:cNvPr id="27" name="直線コネクタ 26">
              <a:extLst>
                <a:ext uri="{FF2B5EF4-FFF2-40B4-BE49-F238E27FC236}">
                  <a16:creationId xmlns:a16="http://schemas.microsoft.com/office/drawing/2014/main" id="{67633168-9B30-4E84-93C7-08751A82CE45}"/>
                </a:ext>
              </a:extLst>
            </p:cNvPr>
            <p:cNvCxnSpPr/>
            <p:nvPr/>
          </p:nvCxnSpPr>
          <p:spPr>
            <a:xfrm>
              <a:off x="2470602" y="3933056"/>
              <a:ext cx="1093286" cy="318769"/>
            </a:xfrm>
            <a:prstGeom prst="line">
              <a:avLst/>
            </a:prstGeom>
            <a:ln w="12700">
              <a:solidFill>
                <a:srgbClr val="0000FF"/>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E76BF4BC-79E1-C6F1-002F-D85B9226AE10}"/>
                </a:ext>
              </a:extLst>
            </p:cNvPr>
            <p:cNvCxnSpPr/>
            <p:nvPr/>
          </p:nvCxnSpPr>
          <p:spPr>
            <a:xfrm>
              <a:off x="2314778" y="2411015"/>
              <a:ext cx="1249110" cy="1210350"/>
            </a:xfrm>
            <a:prstGeom prst="line">
              <a:avLst/>
            </a:prstGeom>
            <a:ln w="12700">
              <a:solidFill>
                <a:srgbClr val="0000FF"/>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E200C94-8E16-1EB6-2AFC-6E5579204DE3}"/>
                </a:ext>
              </a:extLst>
            </p:cNvPr>
            <p:cNvCxnSpPr/>
            <p:nvPr/>
          </p:nvCxnSpPr>
          <p:spPr>
            <a:xfrm>
              <a:off x="3851920" y="2257127"/>
              <a:ext cx="552314" cy="835197"/>
            </a:xfrm>
            <a:prstGeom prst="line">
              <a:avLst/>
            </a:prstGeom>
            <a:ln w="12700">
              <a:solidFill>
                <a:srgbClr val="0000FF"/>
              </a:solidFill>
              <a:tailEnd type="ova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EB4F207-D631-18E0-C78F-097E93931FF7}"/>
                </a:ext>
              </a:extLst>
            </p:cNvPr>
            <p:cNvCxnSpPr/>
            <p:nvPr/>
          </p:nvCxnSpPr>
          <p:spPr>
            <a:xfrm>
              <a:off x="5292080" y="2550454"/>
              <a:ext cx="48258" cy="417599"/>
            </a:xfrm>
            <a:prstGeom prst="line">
              <a:avLst/>
            </a:prstGeom>
            <a:ln w="12700">
              <a:solidFill>
                <a:srgbClr val="0000FF"/>
              </a:solidFill>
              <a:tailEnd type="ova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4B8D6430-41F3-C163-2C04-FC38AA4267E5}"/>
                </a:ext>
              </a:extLst>
            </p:cNvPr>
            <p:cNvCxnSpPr/>
            <p:nvPr/>
          </p:nvCxnSpPr>
          <p:spPr>
            <a:xfrm flipH="1">
              <a:off x="5340338" y="2564904"/>
              <a:ext cx="1325756" cy="792088"/>
            </a:xfrm>
            <a:prstGeom prst="line">
              <a:avLst/>
            </a:prstGeom>
            <a:ln w="12700">
              <a:solidFill>
                <a:srgbClr val="0000FF"/>
              </a:solidFill>
              <a:tailEnd type="ova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24069D7F-8D1A-C22E-CDA7-712E4B78C791}"/>
                </a:ext>
              </a:extLst>
            </p:cNvPr>
            <p:cNvCxnSpPr/>
            <p:nvPr/>
          </p:nvCxnSpPr>
          <p:spPr>
            <a:xfrm flipV="1">
              <a:off x="5436096" y="3356992"/>
              <a:ext cx="126881" cy="1584176"/>
            </a:xfrm>
            <a:prstGeom prst="line">
              <a:avLst/>
            </a:prstGeom>
            <a:ln w="12700">
              <a:solidFill>
                <a:srgbClr val="0000FF"/>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F2BA2EA-6BE4-99C7-51BC-FBD91F9EDC6D}"/>
                </a:ext>
              </a:extLst>
            </p:cNvPr>
            <p:cNvCxnSpPr/>
            <p:nvPr/>
          </p:nvCxnSpPr>
          <p:spPr>
            <a:xfrm flipV="1">
              <a:off x="3995936" y="4300250"/>
              <a:ext cx="936104" cy="640918"/>
            </a:xfrm>
            <a:prstGeom prst="line">
              <a:avLst/>
            </a:prstGeom>
            <a:ln w="12700">
              <a:solidFill>
                <a:srgbClr val="0000FF"/>
              </a:solidFill>
              <a:tailEnd type="ova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70DD8714-A628-0033-764A-9941225BCD4D}"/>
                </a:ext>
              </a:extLst>
            </p:cNvPr>
            <p:cNvCxnSpPr/>
            <p:nvPr/>
          </p:nvCxnSpPr>
          <p:spPr>
            <a:xfrm flipV="1">
              <a:off x="2083389" y="4149080"/>
              <a:ext cx="2488611" cy="1175442"/>
            </a:xfrm>
            <a:prstGeom prst="line">
              <a:avLst/>
            </a:prstGeom>
            <a:ln w="12700">
              <a:solidFill>
                <a:srgbClr val="0000FF"/>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BDDA06A-9D93-692C-CA5C-6B89842EB9D8}"/>
                </a:ext>
              </a:extLst>
            </p:cNvPr>
            <p:cNvCxnSpPr/>
            <p:nvPr/>
          </p:nvCxnSpPr>
          <p:spPr>
            <a:xfrm flipH="1" flipV="1">
              <a:off x="5622890" y="4149080"/>
              <a:ext cx="1167815" cy="936104"/>
            </a:xfrm>
            <a:prstGeom prst="line">
              <a:avLst/>
            </a:prstGeom>
            <a:ln w="12700">
              <a:solidFill>
                <a:srgbClr val="0000FF"/>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F329394C-481F-76EA-D4CB-E48473BEB63A}"/>
                </a:ext>
              </a:extLst>
            </p:cNvPr>
            <p:cNvCxnSpPr/>
            <p:nvPr/>
          </p:nvCxnSpPr>
          <p:spPr>
            <a:xfrm flipH="1">
              <a:off x="5220072" y="3808179"/>
              <a:ext cx="1598422" cy="284261"/>
            </a:xfrm>
            <a:prstGeom prst="line">
              <a:avLst/>
            </a:prstGeom>
            <a:ln w="12700">
              <a:solidFill>
                <a:srgbClr val="0000FF"/>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9E3B5AB-D5AB-57F0-A98F-0D791305504D}"/>
                </a:ext>
              </a:extLst>
            </p:cNvPr>
            <p:cNvCxnSpPr/>
            <p:nvPr/>
          </p:nvCxnSpPr>
          <p:spPr>
            <a:xfrm flipH="1">
              <a:off x="5017596" y="2550454"/>
              <a:ext cx="2741495" cy="1257725"/>
            </a:xfrm>
            <a:prstGeom prst="line">
              <a:avLst/>
            </a:prstGeom>
            <a:ln w="12700">
              <a:solidFill>
                <a:srgbClr val="0000FF"/>
              </a:solidFill>
              <a:prstDash val="solid"/>
              <a:tailEnd type="oval"/>
            </a:ln>
          </p:spPr>
          <p:style>
            <a:lnRef idx="1">
              <a:schemeClr val="accent1"/>
            </a:lnRef>
            <a:fillRef idx="0">
              <a:schemeClr val="accent1"/>
            </a:fillRef>
            <a:effectRef idx="0">
              <a:schemeClr val="accent1"/>
            </a:effectRef>
            <a:fontRef idx="minor">
              <a:schemeClr val="tx1"/>
            </a:fontRef>
          </p:style>
        </p:cxnSp>
      </p:grpSp>
      <p:sp>
        <p:nvSpPr>
          <p:cNvPr id="38" name="テキスト ボックス 37">
            <a:extLst>
              <a:ext uri="{FF2B5EF4-FFF2-40B4-BE49-F238E27FC236}">
                <a16:creationId xmlns:a16="http://schemas.microsoft.com/office/drawing/2014/main" id="{6220401B-5389-A386-8965-63756B1BF6F0}"/>
              </a:ext>
            </a:extLst>
          </p:cNvPr>
          <p:cNvSpPr txBox="1"/>
          <p:nvPr/>
        </p:nvSpPr>
        <p:spPr>
          <a:xfrm>
            <a:off x="3864896" y="6142907"/>
            <a:ext cx="1784463" cy="400110"/>
          </a:xfrm>
          <a:prstGeom prst="rect">
            <a:avLst/>
          </a:prstGeom>
          <a:noFill/>
          <a:ln w="25400">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Pct val="120000"/>
              <a:buFontTx/>
              <a:buNone/>
              <a:tabLst/>
              <a:defRPr/>
            </a:pPr>
            <a:r>
              <a:rPr kumimoji="1" lang="ja-JP" altLang="en-US" sz="2000" b="0" i="0" u="none" strike="noStrike" kern="1200" cap="none" spc="0" normalizeH="0" baseline="0" noProof="0">
                <a:ln>
                  <a:noFill/>
                </a:ln>
                <a:solidFill>
                  <a:srgbClr val="FF0000"/>
                </a:solidFill>
                <a:effectLst/>
                <a:uLnTx/>
                <a:uFillTx/>
                <a:latin typeface="Calibri"/>
                <a:ea typeface="ＭＳ Ｐゴシック" panose="020B0600070205080204" pitchFamily="34" charset="-128"/>
                <a:cs typeface="+mn-cs"/>
              </a:rPr>
              <a:t>イタリア側支給</a:t>
            </a:r>
          </a:p>
        </p:txBody>
      </p:sp>
      <p:sp>
        <p:nvSpPr>
          <p:cNvPr id="39" name="テキスト ボックス 38">
            <a:extLst>
              <a:ext uri="{FF2B5EF4-FFF2-40B4-BE49-F238E27FC236}">
                <a16:creationId xmlns:a16="http://schemas.microsoft.com/office/drawing/2014/main" id="{4805F1A7-89EF-8219-1EB8-CA606687A136}"/>
              </a:ext>
            </a:extLst>
          </p:cNvPr>
          <p:cNvSpPr txBox="1"/>
          <p:nvPr/>
        </p:nvSpPr>
        <p:spPr>
          <a:xfrm>
            <a:off x="235388" y="1120071"/>
            <a:ext cx="3230033" cy="5355312"/>
          </a:xfrm>
          <a:prstGeom prst="rect">
            <a:avLst/>
          </a:prstGeom>
          <a:noFill/>
          <a:ln w="25400">
            <a:solidFill>
              <a:srgbClr val="FF0000"/>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Pct val="120000"/>
              <a:buFont typeface="Wingdings" pitchFamily="2" charset="2"/>
              <a:buChar char="p"/>
              <a:tabLst/>
              <a:defRPr/>
            </a:pP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CALET</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は日本が主導する日本初の本格的な宇宙線観測ミッションである。</a:t>
            </a:r>
            <a:endPar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457200" rtl="0" eaLnBrk="1" fontAlgn="auto" latinLnBrk="0" hangingPunct="1">
              <a:lnSpc>
                <a:spcPct val="100000"/>
              </a:lnSpc>
              <a:spcBef>
                <a:spcPts val="0"/>
              </a:spcBef>
              <a:spcAft>
                <a:spcPts val="0"/>
              </a:spcAft>
              <a:buClrTx/>
              <a:buSzPct val="120000"/>
              <a:buFont typeface="Wingdings" pitchFamily="2" charset="2"/>
              <a:buChar char="p"/>
              <a:tabLst/>
              <a:defRPr/>
            </a:pPr>
            <a:endPar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457200" rtl="0" eaLnBrk="1" fontAlgn="auto" latinLnBrk="0" hangingPunct="1">
              <a:lnSpc>
                <a:spcPct val="100000"/>
              </a:lnSpc>
              <a:spcBef>
                <a:spcPts val="0"/>
              </a:spcBef>
              <a:spcAft>
                <a:spcPts val="0"/>
              </a:spcAft>
              <a:buClrTx/>
              <a:buSzPct val="120000"/>
              <a:buFont typeface="Wingdings" pitchFamily="2" charset="2"/>
              <a:buChar char="p"/>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世界に先駆けて宇宙空間においてカロリメータによる</a:t>
            </a: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TeV</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領域での高エネルギー宇宙線の観測を実現している。</a:t>
            </a:r>
            <a:endPar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457200" rtl="0" eaLnBrk="1" fontAlgn="auto" latinLnBrk="0" hangingPunct="1">
              <a:lnSpc>
                <a:spcPct val="100000"/>
              </a:lnSpc>
              <a:spcBef>
                <a:spcPts val="0"/>
              </a:spcBef>
              <a:spcAft>
                <a:spcPts val="0"/>
              </a:spcAft>
              <a:buClrTx/>
              <a:buSzPct val="120000"/>
              <a:buFont typeface="Wingdings" pitchFamily="2" charset="2"/>
              <a:buChar char="p"/>
              <a:tabLst/>
              <a:defRPr/>
            </a:pPr>
            <a:endPar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457200" rtl="0" eaLnBrk="1" fontAlgn="auto" latinLnBrk="0" hangingPunct="1">
              <a:lnSpc>
                <a:spcPct val="100000"/>
              </a:lnSpc>
              <a:spcBef>
                <a:spcPts val="0"/>
              </a:spcBef>
              <a:spcAft>
                <a:spcPts val="0"/>
              </a:spcAft>
              <a:buClrTx/>
              <a:buSzPct val="120000"/>
              <a:buFont typeface="Wingdings" pitchFamily="2" charset="2"/>
              <a:buChar char="p"/>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装置開発、製造および観測運用は、</a:t>
            </a: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JAXA</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と早稲田大学の協定（覚書）にて実施されている。</a:t>
            </a:r>
            <a:endPar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457200" rtl="0" eaLnBrk="1" fontAlgn="auto" latinLnBrk="0" hangingPunct="1">
              <a:lnSpc>
                <a:spcPct val="100000"/>
              </a:lnSpc>
              <a:spcBef>
                <a:spcPts val="0"/>
              </a:spcBef>
              <a:spcAft>
                <a:spcPts val="0"/>
              </a:spcAft>
              <a:buClrTx/>
              <a:buSzPct val="120000"/>
              <a:buFont typeface="Wingdings" pitchFamily="2" charset="2"/>
              <a:buChar char="p"/>
              <a:tabLst/>
              <a:defRPr/>
            </a:pPr>
            <a:endPar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457200" rtl="0" eaLnBrk="1" fontAlgn="auto" latinLnBrk="0" hangingPunct="1">
              <a:lnSpc>
                <a:spcPct val="100000"/>
              </a:lnSpc>
              <a:spcBef>
                <a:spcPts val="0"/>
              </a:spcBef>
              <a:spcAft>
                <a:spcPts val="0"/>
              </a:spcAft>
              <a:buClrTx/>
              <a:buSzPct val="120000"/>
              <a:buFont typeface="Wingdings" pitchFamily="2" charset="2"/>
              <a:buChar char="p"/>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米国</a:t>
            </a: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NASA, </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イタリア</a:t>
            </a: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ASI</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との共同プロジェクトで、</a:t>
            </a: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NASA</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は軌道上運用のリソース提供、</a:t>
            </a: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ASI</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は高圧電源装置を支給している。</a:t>
            </a:r>
          </a:p>
        </p:txBody>
      </p:sp>
    </p:spTree>
    <p:extLst>
      <p:ext uri="{BB962C8B-B14F-4D97-AF65-F5344CB8AC3E}">
        <p14:creationId xmlns:p14="http://schemas.microsoft.com/office/powerpoint/2010/main" val="252104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F46E0F-9BD8-D646-8033-C85E65D9CDC9}"/>
              </a:ext>
            </a:extLst>
          </p:cNvPr>
          <p:cNvSpPr>
            <a:spLocks noGrp="1"/>
          </p:cNvSpPr>
          <p:nvPr>
            <p:ph type="title"/>
          </p:nvPr>
        </p:nvSpPr>
        <p:spPr>
          <a:xfrm>
            <a:off x="869701" y="-39698"/>
            <a:ext cx="11304125" cy="678796"/>
          </a:xfrm>
        </p:spPr>
        <p:txBody>
          <a:bodyPr/>
          <a:lstStyle/>
          <a:p>
            <a:r>
              <a:rPr kumimoji="1" lang="ja-JP" altLang="en-US"/>
              <a:t>観測イベント例</a:t>
            </a:r>
          </a:p>
        </p:txBody>
      </p:sp>
      <p:grpSp>
        <p:nvGrpSpPr>
          <p:cNvPr id="16" name="グループ化 15">
            <a:extLst>
              <a:ext uri="{FF2B5EF4-FFF2-40B4-BE49-F238E27FC236}">
                <a16:creationId xmlns:a16="http://schemas.microsoft.com/office/drawing/2014/main" id="{6A9A08B2-AF12-F0A3-6313-F89B3CEA3AD9}"/>
              </a:ext>
            </a:extLst>
          </p:cNvPr>
          <p:cNvGrpSpPr>
            <a:grpSpLocks noChangeAspect="1"/>
          </p:cNvGrpSpPr>
          <p:nvPr/>
        </p:nvGrpSpPr>
        <p:grpSpPr>
          <a:xfrm>
            <a:off x="309156" y="3616455"/>
            <a:ext cx="5505861" cy="2949638"/>
            <a:chOff x="6556324" y="739973"/>
            <a:chExt cx="3815909" cy="2044285"/>
          </a:xfrm>
        </p:grpSpPr>
        <p:sp>
          <p:nvSpPr>
            <p:cNvPr id="9" name="テキスト ボックス 13">
              <a:extLst>
                <a:ext uri="{FF2B5EF4-FFF2-40B4-BE49-F238E27FC236}">
                  <a16:creationId xmlns:a16="http://schemas.microsoft.com/office/drawing/2014/main" id="{250574FA-9CD4-2341-8D74-0742FA010171}"/>
                </a:ext>
              </a:extLst>
            </p:cNvPr>
            <p:cNvSpPr txBox="1">
              <a:spLocks noChangeArrowheads="1"/>
            </p:cNvSpPr>
            <p:nvPr/>
          </p:nvSpPr>
          <p:spPr bwMode="auto">
            <a:xfrm>
              <a:off x="7745987" y="739973"/>
              <a:ext cx="1893147"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defTabSz="422041" fontAlgn="auto">
                <a:spcBef>
                  <a:spcPct val="0"/>
                </a:spcBef>
                <a:spcAft>
                  <a:spcPts val="0"/>
                </a:spcAft>
                <a:buNone/>
              </a:pPr>
              <a:r>
                <a:rPr lang="ja-JP" altLang="en-US" sz="1477">
                  <a:solidFill>
                    <a:prstClr val="black"/>
                  </a:solidFill>
                  <a:cs typeface="Arial" panose="020B0604020202020204" pitchFamily="34" charset="0"/>
                </a:rPr>
                <a:t>陽子：　</a:t>
              </a:r>
              <a:r>
                <a:rPr lang="en-US" altLang="ja-JP" sz="1477">
                  <a:solidFill>
                    <a:prstClr val="black"/>
                  </a:solidFill>
                  <a:cs typeface="Arial" panose="020B0604020202020204" pitchFamily="34" charset="0"/>
                </a:rPr>
                <a:t>ΔE=2.89 TeV</a:t>
              </a:r>
              <a:endParaRPr lang="ja-JP" altLang="en-US" sz="1477">
                <a:solidFill>
                  <a:prstClr val="black"/>
                </a:solidFill>
                <a:cs typeface="Arial" panose="020B0604020202020204" pitchFamily="34" charset="0"/>
              </a:endParaRPr>
            </a:p>
          </p:txBody>
        </p:sp>
        <p:pic>
          <p:nvPicPr>
            <p:cNvPr id="3" name="図 4">
              <a:extLst>
                <a:ext uri="{FF2B5EF4-FFF2-40B4-BE49-F238E27FC236}">
                  <a16:creationId xmlns:a16="http://schemas.microsoft.com/office/drawing/2014/main" id="{48C5D483-FB2F-5D4C-992D-37671D406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24" y="946005"/>
              <a:ext cx="3815909" cy="183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グループ化 16">
            <a:extLst>
              <a:ext uri="{FF2B5EF4-FFF2-40B4-BE49-F238E27FC236}">
                <a16:creationId xmlns:a16="http://schemas.microsoft.com/office/drawing/2014/main" id="{2B659015-7997-F149-1EA6-5A9B4321245E}"/>
              </a:ext>
            </a:extLst>
          </p:cNvPr>
          <p:cNvGrpSpPr/>
          <p:nvPr/>
        </p:nvGrpSpPr>
        <p:grpSpPr>
          <a:xfrm>
            <a:off x="6531905" y="3662628"/>
            <a:ext cx="5108712" cy="2946090"/>
            <a:chOff x="6530385" y="2696328"/>
            <a:chExt cx="3879990" cy="1875091"/>
          </a:xfrm>
        </p:grpSpPr>
        <p:pic>
          <p:nvPicPr>
            <p:cNvPr id="5" name="図 8">
              <a:extLst>
                <a:ext uri="{FF2B5EF4-FFF2-40B4-BE49-F238E27FC236}">
                  <a16:creationId xmlns:a16="http://schemas.microsoft.com/office/drawing/2014/main" id="{E5A9CF10-634C-1848-ACC5-C0E7D343B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385" y="2869660"/>
              <a:ext cx="3879990" cy="170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9">
              <a:extLst>
                <a:ext uri="{FF2B5EF4-FFF2-40B4-BE49-F238E27FC236}">
                  <a16:creationId xmlns:a16="http://schemas.microsoft.com/office/drawing/2014/main" id="{B0477B22-C09C-F94E-9252-9C4D8960C91E}"/>
                </a:ext>
              </a:extLst>
            </p:cNvPr>
            <p:cNvSpPr txBox="1">
              <a:spLocks noChangeArrowheads="1"/>
            </p:cNvSpPr>
            <p:nvPr/>
          </p:nvSpPr>
          <p:spPr bwMode="auto">
            <a:xfrm>
              <a:off x="7681525" y="2696328"/>
              <a:ext cx="1598194"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defTabSz="422041" fontAlgn="auto">
                <a:spcBef>
                  <a:spcPct val="0"/>
                </a:spcBef>
                <a:spcAft>
                  <a:spcPts val="0"/>
                </a:spcAft>
                <a:buNone/>
              </a:pPr>
              <a:r>
                <a:rPr lang="ja-JP" altLang="en-US" sz="1477">
                  <a:solidFill>
                    <a:prstClr val="black"/>
                  </a:solidFill>
                  <a:cs typeface="Arial" panose="020B0604020202020204" pitchFamily="34" charset="0"/>
                </a:rPr>
                <a:t>鉄：　</a:t>
              </a:r>
              <a:r>
                <a:rPr lang="en-US" altLang="ja-JP" sz="1477">
                  <a:solidFill>
                    <a:prstClr val="black"/>
                  </a:solidFill>
                  <a:cs typeface="Arial" panose="020B0604020202020204" pitchFamily="34" charset="0"/>
                </a:rPr>
                <a:t>ΔE=9.3 TeV</a:t>
              </a:r>
              <a:endParaRPr lang="ja-JP" altLang="en-US" sz="1477">
                <a:solidFill>
                  <a:prstClr val="black"/>
                </a:solidFill>
                <a:cs typeface="Arial" panose="020B0604020202020204" pitchFamily="34" charset="0"/>
              </a:endParaRPr>
            </a:p>
          </p:txBody>
        </p:sp>
      </p:grpSp>
      <p:grpSp>
        <p:nvGrpSpPr>
          <p:cNvPr id="18" name="グループ化 17">
            <a:extLst>
              <a:ext uri="{FF2B5EF4-FFF2-40B4-BE49-F238E27FC236}">
                <a16:creationId xmlns:a16="http://schemas.microsoft.com/office/drawing/2014/main" id="{C455E206-7337-3E4A-8782-F4BFC90AFE26}"/>
              </a:ext>
            </a:extLst>
          </p:cNvPr>
          <p:cNvGrpSpPr>
            <a:grpSpLocks noChangeAspect="1"/>
          </p:cNvGrpSpPr>
          <p:nvPr/>
        </p:nvGrpSpPr>
        <p:grpSpPr>
          <a:xfrm>
            <a:off x="6196134" y="661258"/>
            <a:ext cx="5780254" cy="3016766"/>
            <a:chOff x="6524283" y="4649243"/>
            <a:chExt cx="3892196" cy="1899103"/>
          </a:xfrm>
        </p:grpSpPr>
        <p:sp>
          <p:nvSpPr>
            <p:cNvPr id="7" name="テキスト ボックス 11">
              <a:extLst>
                <a:ext uri="{FF2B5EF4-FFF2-40B4-BE49-F238E27FC236}">
                  <a16:creationId xmlns:a16="http://schemas.microsoft.com/office/drawing/2014/main" id="{39C1C19D-FC0D-1341-88D3-5CE347B70BD1}"/>
                </a:ext>
              </a:extLst>
            </p:cNvPr>
            <p:cNvSpPr txBox="1">
              <a:spLocks noChangeArrowheads="1"/>
            </p:cNvSpPr>
            <p:nvPr/>
          </p:nvSpPr>
          <p:spPr bwMode="auto">
            <a:xfrm>
              <a:off x="7631596" y="4649243"/>
              <a:ext cx="2389329"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defTabSz="422041" fontAlgn="auto">
                <a:spcBef>
                  <a:spcPct val="0"/>
                </a:spcBef>
                <a:spcAft>
                  <a:spcPts val="0"/>
                </a:spcAft>
                <a:buNone/>
              </a:pPr>
              <a:r>
                <a:rPr lang="ja-JP" altLang="en-US" sz="1477">
                  <a:solidFill>
                    <a:prstClr val="black"/>
                  </a:solidFill>
                  <a:cs typeface="Arial" panose="020B0604020202020204" pitchFamily="34" charset="0"/>
                </a:rPr>
                <a:t>ガンマ線：</a:t>
              </a:r>
              <a:r>
                <a:rPr lang="en-US" altLang="ja-JP" sz="1477">
                  <a:solidFill>
                    <a:prstClr val="black"/>
                  </a:solidFill>
                  <a:cs typeface="Arial" panose="020B0604020202020204" pitchFamily="34" charset="0"/>
                </a:rPr>
                <a:t> E=44.3 GeV </a:t>
              </a:r>
              <a:endParaRPr lang="ja-JP" altLang="en-US" sz="1477">
                <a:solidFill>
                  <a:prstClr val="black"/>
                </a:solidFill>
                <a:cs typeface="Arial" panose="020B0604020202020204" pitchFamily="34" charset="0"/>
              </a:endParaRPr>
            </a:p>
          </p:txBody>
        </p:sp>
        <p:pic>
          <p:nvPicPr>
            <p:cNvPr id="10" name="図 14">
              <a:extLst>
                <a:ext uri="{FF2B5EF4-FFF2-40B4-BE49-F238E27FC236}">
                  <a16:creationId xmlns:a16="http://schemas.microsoft.com/office/drawing/2014/main" id="{FCAFE584-06EF-704D-9EE6-9A78EACB4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283" y="4833694"/>
              <a:ext cx="3892196" cy="171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グループ化 14">
            <a:extLst>
              <a:ext uri="{FF2B5EF4-FFF2-40B4-BE49-F238E27FC236}">
                <a16:creationId xmlns:a16="http://schemas.microsoft.com/office/drawing/2014/main" id="{2F48DBE1-64E8-9D7F-4E61-91D0E5502E61}"/>
              </a:ext>
            </a:extLst>
          </p:cNvPr>
          <p:cNvGrpSpPr/>
          <p:nvPr/>
        </p:nvGrpSpPr>
        <p:grpSpPr>
          <a:xfrm>
            <a:off x="309157" y="665988"/>
            <a:ext cx="5838520" cy="2915837"/>
            <a:chOff x="479376" y="4122756"/>
            <a:chExt cx="4998894" cy="2426169"/>
          </a:xfrm>
        </p:grpSpPr>
        <p:pic>
          <p:nvPicPr>
            <p:cNvPr id="4" name="図 5">
              <a:extLst>
                <a:ext uri="{FF2B5EF4-FFF2-40B4-BE49-F238E27FC236}">
                  <a16:creationId xmlns:a16="http://schemas.microsoft.com/office/drawing/2014/main" id="{9D89B3E6-7CF6-E14B-B2B8-A73074647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76" y="4341985"/>
              <a:ext cx="4704178" cy="220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12">
              <a:extLst>
                <a:ext uri="{FF2B5EF4-FFF2-40B4-BE49-F238E27FC236}">
                  <a16:creationId xmlns:a16="http://schemas.microsoft.com/office/drawing/2014/main" id="{2E052D4F-07D5-AE47-A1A3-D9C2280F8D71}"/>
                </a:ext>
              </a:extLst>
            </p:cNvPr>
            <p:cNvSpPr txBox="1">
              <a:spLocks noChangeArrowheads="1"/>
            </p:cNvSpPr>
            <p:nvPr/>
          </p:nvSpPr>
          <p:spPr bwMode="auto">
            <a:xfrm>
              <a:off x="2010727" y="4122756"/>
              <a:ext cx="1641475"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defTabSz="422041" fontAlgn="auto">
                <a:spcBef>
                  <a:spcPct val="0"/>
                </a:spcBef>
                <a:spcAft>
                  <a:spcPts val="0"/>
                </a:spcAft>
                <a:buNone/>
              </a:pPr>
              <a:r>
                <a:rPr lang="ja-JP" altLang="en-US" sz="1477">
                  <a:solidFill>
                    <a:prstClr val="black"/>
                  </a:solidFill>
                  <a:cs typeface="Arial" panose="020B0604020202020204" pitchFamily="34" charset="0"/>
                </a:rPr>
                <a:t>電子：</a:t>
              </a:r>
              <a:r>
                <a:rPr lang="en-US" altLang="ja-JP" sz="1477">
                  <a:solidFill>
                    <a:prstClr val="black"/>
                  </a:solidFill>
                  <a:cs typeface="Arial" panose="020B0604020202020204" pitchFamily="34" charset="0"/>
                </a:rPr>
                <a:t>E=3.05 TeV</a:t>
              </a:r>
              <a:endParaRPr lang="ja-JP" altLang="en-US" sz="1477">
                <a:solidFill>
                  <a:prstClr val="black"/>
                </a:solidFill>
                <a:cs typeface="Arial" panose="020B0604020202020204" pitchFamily="34" charset="0"/>
              </a:endParaRPr>
            </a:p>
          </p:txBody>
        </p:sp>
        <p:sp>
          <p:nvSpPr>
            <p:cNvPr id="11" name="テキスト ボックス 7">
              <a:extLst>
                <a:ext uri="{FF2B5EF4-FFF2-40B4-BE49-F238E27FC236}">
                  <a16:creationId xmlns:a16="http://schemas.microsoft.com/office/drawing/2014/main" id="{48E2C246-37AB-E64A-921A-16F9B5522CC2}"/>
                </a:ext>
              </a:extLst>
            </p:cNvPr>
            <p:cNvSpPr txBox="1">
              <a:spLocks noChangeArrowheads="1"/>
            </p:cNvSpPr>
            <p:nvPr/>
          </p:nvSpPr>
          <p:spPr bwMode="auto">
            <a:xfrm>
              <a:off x="4367068" y="4122756"/>
              <a:ext cx="1111202"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defTabSz="422041" fontAlgn="auto">
                <a:spcBef>
                  <a:spcPct val="0"/>
                </a:spcBef>
                <a:spcAft>
                  <a:spcPts val="0"/>
                </a:spcAft>
                <a:buNone/>
              </a:pPr>
              <a:r>
                <a:rPr lang="en-US" altLang="ja-JP" sz="1477">
                  <a:solidFill>
                    <a:prstClr val="black"/>
                  </a:solidFill>
                </a:rPr>
                <a:t>Unit in MIP</a:t>
              </a:r>
              <a:endParaRPr lang="ja-JP" altLang="en-US" sz="1477">
                <a:solidFill>
                  <a:prstClr val="black"/>
                </a:solidFill>
              </a:endParaRPr>
            </a:p>
          </p:txBody>
        </p:sp>
      </p:grpSp>
      <p:sp>
        <p:nvSpPr>
          <p:cNvPr id="19" name="テキスト ボックス 18">
            <a:extLst>
              <a:ext uri="{FF2B5EF4-FFF2-40B4-BE49-F238E27FC236}">
                <a16:creationId xmlns:a16="http://schemas.microsoft.com/office/drawing/2014/main" id="{451534C4-FF00-16F8-6790-A30ED2C1F9B1}"/>
              </a:ext>
            </a:extLst>
          </p:cNvPr>
          <p:cNvSpPr txBox="1"/>
          <p:nvPr/>
        </p:nvSpPr>
        <p:spPr>
          <a:xfrm>
            <a:off x="9840416" y="629586"/>
            <a:ext cx="994183" cy="338554"/>
          </a:xfrm>
          <a:prstGeom prst="rect">
            <a:avLst/>
          </a:prstGeom>
          <a:noFill/>
        </p:spPr>
        <p:txBody>
          <a:bodyPr wrap="none" rtlCol="0">
            <a:spAutoFit/>
          </a:bodyPr>
          <a:lstStyle/>
          <a:p>
            <a:r>
              <a:rPr kumimoji="1" lang="en-US" altLang="ja-JP" sz="1600">
                <a:latin typeface="Meiryo UI" panose="020B0604030504040204" pitchFamily="34" charset="-128"/>
                <a:ea typeface="Meiryo UI" panose="020B0604030504040204" pitchFamily="34" charset="-128"/>
              </a:rPr>
              <a:t>(z</a:t>
            </a:r>
            <a:r>
              <a:rPr kumimoji="1" lang="ja-JP" altLang="en-US" sz="1600">
                <a:latin typeface="Meiryo UI" panose="020B0604030504040204" pitchFamily="34" charset="-128"/>
                <a:ea typeface="Meiryo UI" panose="020B0604030504040204" pitchFamily="34" charset="-128"/>
              </a:rPr>
              <a:t>＝０）</a:t>
            </a:r>
          </a:p>
        </p:txBody>
      </p:sp>
      <p:sp>
        <p:nvSpPr>
          <p:cNvPr id="21" name="テキスト ボックス 20">
            <a:extLst>
              <a:ext uri="{FF2B5EF4-FFF2-40B4-BE49-F238E27FC236}">
                <a16:creationId xmlns:a16="http://schemas.microsoft.com/office/drawing/2014/main" id="{B631141E-FBD8-BB98-EA83-8CD77B2716B8}"/>
              </a:ext>
            </a:extLst>
          </p:cNvPr>
          <p:cNvSpPr txBox="1"/>
          <p:nvPr/>
        </p:nvSpPr>
        <p:spPr>
          <a:xfrm>
            <a:off x="9533897" y="3637291"/>
            <a:ext cx="6099716" cy="338554"/>
          </a:xfrm>
          <a:prstGeom prst="rect">
            <a:avLst/>
          </a:prstGeom>
          <a:noFill/>
        </p:spPr>
        <p:txBody>
          <a:bodyPr wrap="square">
            <a:spAutoFit/>
          </a:bodyPr>
          <a:lstStyle/>
          <a:p>
            <a:r>
              <a:rPr kumimoji="1" lang="en-US" altLang="ja-JP" sz="1600">
                <a:latin typeface="Meiryo UI" panose="020B0604030504040204" pitchFamily="34" charset="-128"/>
                <a:ea typeface="Meiryo UI" panose="020B0604030504040204" pitchFamily="34" charset="-128"/>
              </a:rPr>
              <a:t>(z</a:t>
            </a:r>
            <a:r>
              <a:rPr kumimoji="1" lang="ja-JP" altLang="en-US" sz="1600">
                <a:latin typeface="Meiryo UI" panose="020B0604030504040204" pitchFamily="34" charset="-128"/>
                <a:ea typeface="Meiryo UI" panose="020B0604030504040204" pitchFamily="34" charset="-128"/>
              </a:rPr>
              <a:t>＝</a:t>
            </a:r>
            <a:r>
              <a:rPr kumimoji="1" lang="en-US" altLang="ja-JP" sz="1600">
                <a:latin typeface="Meiryo UI" panose="020B0604030504040204" pitchFamily="34" charset="-128"/>
                <a:ea typeface="Meiryo UI" panose="020B0604030504040204" pitchFamily="34" charset="-128"/>
              </a:rPr>
              <a:t>26</a:t>
            </a:r>
            <a:r>
              <a:rPr kumimoji="1" lang="ja-JP" altLang="en-US" sz="1600">
                <a:latin typeface="Meiryo UI" panose="020B0604030504040204" pitchFamily="34" charset="-128"/>
                <a:ea typeface="Meiryo UI" panose="020B0604030504040204" pitchFamily="34" charset="-128"/>
              </a:rPr>
              <a:t>）</a:t>
            </a:r>
          </a:p>
        </p:txBody>
      </p:sp>
      <p:sp>
        <p:nvSpPr>
          <p:cNvPr id="23" name="テキスト ボックス 22">
            <a:extLst>
              <a:ext uri="{FF2B5EF4-FFF2-40B4-BE49-F238E27FC236}">
                <a16:creationId xmlns:a16="http://schemas.microsoft.com/office/drawing/2014/main" id="{039E08DA-78D7-E715-0560-5F311D2F64F9}"/>
              </a:ext>
            </a:extLst>
          </p:cNvPr>
          <p:cNvSpPr txBox="1"/>
          <p:nvPr/>
        </p:nvSpPr>
        <p:spPr>
          <a:xfrm>
            <a:off x="3624179" y="640632"/>
            <a:ext cx="1012428" cy="338554"/>
          </a:xfrm>
          <a:prstGeom prst="rect">
            <a:avLst/>
          </a:prstGeom>
          <a:noFill/>
        </p:spPr>
        <p:txBody>
          <a:bodyPr wrap="square">
            <a:spAutoFit/>
          </a:bodyPr>
          <a:lstStyle/>
          <a:p>
            <a:r>
              <a:rPr kumimoji="1" lang="en-US" altLang="ja-JP" sz="1600">
                <a:latin typeface="Meiryo UI" panose="020B0604030504040204" pitchFamily="34" charset="-128"/>
                <a:ea typeface="Meiryo UI" panose="020B0604030504040204" pitchFamily="34" charset="-128"/>
              </a:rPr>
              <a:t>(z</a:t>
            </a:r>
            <a:r>
              <a:rPr kumimoji="1" lang="ja-JP" altLang="en-US" sz="1600">
                <a:latin typeface="Meiryo UI" panose="020B0604030504040204" pitchFamily="34" charset="-128"/>
                <a:ea typeface="Meiryo UI" panose="020B0604030504040204" pitchFamily="34" charset="-128"/>
              </a:rPr>
              <a:t>＝</a:t>
            </a:r>
            <a:r>
              <a:rPr lang="en-US" altLang="ja-JP" sz="1600">
                <a:latin typeface="Meiryo UI" panose="020B0604030504040204" pitchFamily="34" charset="-128"/>
                <a:ea typeface="Meiryo UI" panose="020B0604030504040204" pitchFamily="34" charset="-128"/>
              </a:rPr>
              <a:t>-1</a:t>
            </a:r>
            <a:r>
              <a:rPr kumimoji="1" lang="ja-JP" altLang="en-US" sz="1600">
                <a:latin typeface="Meiryo UI" panose="020B0604030504040204" pitchFamily="34" charset="-128"/>
                <a:ea typeface="Meiryo UI" panose="020B0604030504040204" pitchFamily="34" charset="-128"/>
              </a:rPr>
              <a:t>）</a:t>
            </a:r>
          </a:p>
        </p:txBody>
      </p:sp>
      <p:sp>
        <p:nvSpPr>
          <p:cNvPr id="24" name="テキスト ボックス 23">
            <a:extLst>
              <a:ext uri="{FF2B5EF4-FFF2-40B4-BE49-F238E27FC236}">
                <a16:creationId xmlns:a16="http://schemas.microsoft.com/office/drawing/2014/main" id="{FDDE0977-6928-9897-9239-D0230F02EFA1}"/>
              </a:ext>
            </a:extLst>
          </p:cNvPr>
          <p:cNvSpPr txBox="1"/>
          <p:nvPr/>
        </p:nvSpPr>
        <p:spPr>
          <a:xfrm>
            <a:off x="3793279" y="3595817"/>
            <a:ext cx="1012428" cy="338554"/>
          </a:xfrm>
          <a:prstGeom prst="rect">
            <a:avLst/>
          </a:prstGeom>
          <a:noFill/>
        </p:spPr>
        <p:txBody>
          <a:bodyPr wrap="square">
            <a:spAutoFit/>
          </a:bodyPr>
          <a:lstStyle/>
          <a:p>
            <a:r>
              <a:rPr kumimoji="1" lang="en-US" altLang="ja-JP" sz="1600">
                <a:latin typeface="Meiryo UI" panose="020B0604030504040204" pitchFamily="34" charset="-128"/>
                <a:ea typeface="Meiryo UI" panose="020B0604030504040204" pitchFamily="34" charset="-128"/>
              </a:rPr>
              <a:t>(z</a:t>
            </a:r>
            <a:r>
              <a:rPr kumimoji="1" lang="ja-JP" altLang="en-US" sz="1600">
                <a:latin typeface="Meiryo UI" panose="020B0604030504040204" pitchFamily="34" charset="-128"/>
                <a:ea typeface="Meiryo UI" panose="020B0604030504040204" pitchFamily="34" charset="-128"/>
              </a:rPr>
              <a:t>＝</a:t>
            </a:r>
            <a:r>
              <a:rPr lang="en-US" altLang="ja-JP" sz="1600">
                <a:latin typeface="Meiryo UI" panose="020B0604030504040204" pitchFamily="34" charset="-128"/>
                <a:ea typeface="Meiryo UI" panose="020B0604030504040204" pitchFamily="34" charset="-128"/>
              </a:rPr>
              <a:t>1</a:t>
            </a:r>
            <a:r>
              <a:rPr kumimoji="1" lang="ja-JP" altLang="en-US" sz="1600">
                <a:latin typeface="Meiryo UI" panose="020B0604030504040204" pitchFamily="34" charset="-128"/>
                <a:ea typeface="Meiryo UI" panose="020B0604030504040204" pitchFamily="34" charset="-128"/>
              </a:rPr>
              <a:t>）</a:t>
            </a:r>
          </a:p>
        </p:txBody>
      </p:sp>
    </p:spTree>
    <p:extLst>
      <p:ext uri="{BB962C8B-B14F-4D97-AF65-F5344CB8AC3E}">
        <p14:creationId xmlns:p14="http://schemas.microsoft.com/office/powerpoint/2010/main" val="189431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B205AF-83BC-8941-8D37-4887D03B4E02}"/>
              </a:ext>
            </a:extLst>
          </p:cNvPr>
          <p:cNvSpPr>
            <a:spLocks noGrp="1"/>
          </p:cNvSpPr>
          <p:nvPr>
            <p:ph type="title"/>
          </p:nvPr>
        </p:nvSpPr>
        <p:spPr/>
        <p:txBody>
          <a:bodyPr/>
          <a:lstStyle/>
          <a:p>
            <a:r>
              <a:rPr lang="en-US" altLang="ja-JP" dirty="0"/>
              <a:t>CALET</a:t>
            </a:r>
            <a:r>
              <a:rPr lang="ja-JP" altLang="en-US"/>
              <a:t>ミッション</a:t>
            </a:r>
            <a:endParaRPr kumimoji="1" lang="ja-JP" altLang="en-US"/>
          </a:p>
        </p:txBody>
      </p:sp>
      <p:pic>
        <p:nvPicPr>
          <p:cNvPr id="3" name="図 2">
            <a:extLst>
              <a:ext uri="{FF2B5EF4-FFF2-40B4-BE49-F238E27FC236}">
                <a16:creationId xmlns:a16="http://schemas.microsoft.com/office/drawing/2014/main" id="{8B6DBB3D-88C7-114C-927D-F92682152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218" y="837912"/>
            <a:ext cx="4327144" cy="4151549"/>
          </a:xfrm>
          <a:prstGeom prst="rect">
            <a:avLst/>
          </a:prstGeom>
        </p:spPr>
      </p:pic>
      <p:pic>
        <p:nvPicPr>
          <p:cNvPr id="4" name="図 3">
            <a:extLst>
              <a:ext uri="{FF2B5EF4-FFF2-40B4-BE49-F238E27FC236}">
                <a16:creationId xmlns:a16="http://schemas.microsoft.com/office/drawing/2014/main" id="{79A3D581-2B03-834C-9BFC-9BB395678BA0}"/>
              </a:ext>
            </a:extLst>
          </p:cNvPr>
          <p:cNvPicPr>
            <a:picLocks noChangeAspect="1"/>
          </p:cNvPicPr>
          <p:nvPr/>
        </p:nvPicPr>
        <p:blipFill rotWithShape="1">
          <a:blip r:embed="rId3"/>
          <a:srcRect t="10811" b="8703"/>
          <a:stretch/>
        </p:blipFill>
        <p:spPr>
          <a:xfrm>
            <a:off x="3241157" y="784970"/>
            <a:ext cx="2750240" cy="1660154"/>
          </a:xfrm>
          <a:prstGeom prst="rect">
            <a:avLst/>
          </a:prstGeom>
        </p:spPr>
      </p:pic>
      <p:pic>
        <p:nvPicPr>
          <p:cNvPr id="6" name="図 5">
            <a:extLst>
              <a:ext uri="{FF2B5EF4-FFF2-40B4-BE49-F238E27FC236}">
                <a16:creationId xmlns:a16="http://schemas.microsoft.com/office/drawing/2014/main" id="{3454791E-6D83-5941-BC2C-99C9CEDE2260}"/>
              </a:ext>
            </a:extLst>
          </p:cNvPr>
          <p:cNvPicPr>
            <a:picLocks noChangeAspect="1"/>
          </p:cNvPicPr>
          <p:nvPr/>
        </p:nvPicPr>
        <p:blipFill rotWithShape="1">
          <a:blip r:embed="rId4">
            <a:extLst>
              <a:ext uri="{28A0092B-C50C-407E-A947-70E740481C1C}">
                <a14:useLocalDpi xmlns:a14="http://schemas.microsoft.com/office/drawing/2010/main" val="0"/>
              </a:ext>
            </a:extLst>
          </a:blip>
          <a:srcRect l="12658" t="432" r="13468" b="523"/>
          <a:stretch/>
        </p:blipFill>
        <p:spPr>
          <a:xfrm flipH="1">
            <a:off x="887876" y="3502720"/>
            <a:ext cx="4365989" cy="3013147"/>
          </a:xfrm>
          <a:prstGeom prst="rect">
            <a:avLst/>
          </a:prstGeom>
          <a:ln w="34925">
            <a:noFill/>
          </a:ln>
        </p:spPr>
      </p:pic>
      <p:sp>
        <p:nvSpPr>
          <p:cNvPr id="7" name="テキスト ボックス 6">
            <a:extLst>
              <a:ext uri="{FF2B5EF4-FFF2-40B4-BE49-F238E27FC236}">
                <a16:creationId xmlns:a16="http://schemas.microsoft.com/office/drawing/2014/main" id="{9AE27161-2DFD-7E4D-AC2D-0386A1CC81F0}"/>
              </a:ext>
            </a:extLst>
          </p:cNvPr>
          <p:cNvSpPr txBox="1"/>
          <p:nvPr/>
        </p:nvSpPr>
        <p:spPr>
          <a:xfrm>
            <a:off x="3480053" y="2645597"/>
            <a:ext cx="3418544" cy="1169551"/>
          </a:xfrm>
          <a:prstGeom prst="rect">
            <a:avLst/>
          </a:prstGeom>
          <a:solidFill>
            <a:schemeClr val="bg1"/>
          </a:solidFill>
          <a:ln w="19050">
            <a:solidFill>
              <a:schemeClr val="tx1"/>
            </a:solidFill>
          </a:ln>
        </p:spPr>
        <p:txBody>
          <a:bodyPr wrap="square" rtlCol="0">
            <a:spAutoFit/>
          </a:bodyPr>
          <a:lstStyle/>
          <a:p>
            <a:pPr indent="-156189" defTabSz="422041" fontAlgn="auto">
              <a:spcBef>
                <a:spcPts val="0"/>
              </a:spcBef>
              <a:spcAft>
                <a:spcPts val="0"/>
              </a:spcAft>
              <a:buFont typeface="Arial" panose="020B0604020202020204" pitchFamily="34" charset="0"/>
              <a:buChar char="•"/>
            </a:pP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2015</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年</a:t>
            </a: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8</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月</a:t>
            </a: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19</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日に、</a:t>
            </a: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H</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２</a:t>
            </a: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-B </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に搭載した</a:t>
            </a:r>
            <a:endParaRPr kumimoji="0" lang="en-US" altLang="ja-JP" sz="1400">
              <a:solidFill>
                <a:prstClr val="black"/>
              </a:solidFill>
              <a:latin typeface="Meiryo UI" panose="020B0604030504040204" pitchFamily="34" charset="-128"/>
              <a:ea typeface="Meiryo UI" panose="020B0604030504040204" pitchFamily="34" charset="-128"/>
              <a:cs typeface="MS PGothic" charset="-128"/>
            </a:endParaRPr>
          </a:p>
          <a:p>
            <a:pPr defTabSz="422041" fontAlgn="auto">
              <a:spcBef>
                <a:spcPts val="0"/>
              </a:spcBef>
              <a:spcAft>
                <a:spcPts val="0"/>
              </a:spcAft>
            </a:pP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   HTV5</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で打上げ</a:t>
            </a:r>
            <a:endParaRPr kumimoji="0" lang="en-US" altLang="ja-JP" sz="1400">
              <a:solidFill>
                <a:prstClr val="black"/>
              </a:solidFill>
              <a:latin typeface="Meiryo UI" panose="020B0604030504040204" pitchFamily="34" charset="-128"/>
              <a:ea typeface="Meiryo UI" panose="020B0604030504040204" pitchFamily="34" charset="-128"/>
              <a:cs typeface="MS PGothic" charset="-128"/>
            </a:endParaRPr>
          </a:p>
          <a:p>
            <a:pPr defTabSz="422041" fontAlgn="auto">
              <a:spcBef>
                <a:spcPts val="0"/>
              </a:spcBef>
              <a:spcAft>
                <a:spcPts val="0"/>
              </a:spcAft>
              <a:buFont typeface="Arial" panose="020B0604020202020204" pitchFamily="34" charset="0"/>
              <a:buChar char="•"/>
            </a:pP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　</a:t>
            </a: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ISS</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日本実験棟「きぼう」船外実験</a:t>
            </a:r>
            <a:endParaRPr kumimoji="0" lang="en-US" altLang="ja-JP" sz="1400">
              <a:solidFill>
                <a:prstClr val="black"/>
              </a:solidFill>
              <a:latin typeface="Meiryo UI" panose="020B0604030504040204" pitchFamily="34" charset="-128"/>
              <a:ea typeface="Meiryo UI" panose="020B0604030504040204" pitchFamily="34" charset="-128"/>
              <a:cs typeface="MS PGothic" charset="-128"/>
            </a:endParaRPr>
          </a:p>
          <a:p>
            <a:pPr defTabSz="422041" fontAlgn="auto">
              <a:spcBef>
                <a:spcPts val="0"/>
              </a:spcBef>
              <a:spcAft>
                <a:spcPts val="0"/>
              </a:spcAft>
            </a:pP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　</a:t>
            </a: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 </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プラットフォーム</a:t>
            </a: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(JEM/EF)</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a:t>
            </a: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9</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ポートに設置</a:t>
            </a:r>
            <a:endParaRPr kumimoji="0" lang="en-US" altLang="ja-JP" sz="1400">
              <a:solidFill>
                <a:prstClr val="black"/>
              </a:solidFill>
              <a:latin typeface="Meiryo UI" panose="020B0604030504040204" pitchFamily="34" charset="-128"/>
              <a:ea typeface="Meiryo UI" panose="020B0604030504040204" pitchFamily="34" charset="-128"/>
              <a:cs typeface="MS PGothic" charset="-128"/>
            </a:endParaRPr>
          </a:p>
          <a:p>
            <a:pPr defTabSz="422041" fontAlgn="auto">
              <a:spcBef>
                <a:spcPts val="0"/>
              </a:spcBef>
              <a:spcAft>
                <a:spcPts val="0"/>
              </a:spcAft>
              <a:buFont typeface="Arial" panose="020B0604020202020204" pitchFamily="34" charset="0"/>
              <a:buChar char="•"/>
            </a:pP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　現時点まで約</a:t>
            </a:r>
            <a:r>
              <a:rPr kumimoji="0" lang="en-US" altLang="ja-JP" sz="1400">
                <a:solidFill>
                  <a:prstClr val="black"/>
                </a:solidFill>
                <a:latin typeface="Meiryo UI" panose="020B0604030504040204" pitchFamily="34" charset="-128"/>
                <a:ea typeface="Meiryo UI" panose="020B0604030504040204" pitchFamily="34" charset="-128"/>
                <a:cs typeface="MS PGothic" charset="-128"/>
              </a:rPr>
              <a:t>10</a:t>
            </a:r>
            <a:r>
              <a:rPr kumimoji="0" lang="ja-JP" altLang="en-US" sz="1400">
                <a:solidFill>
                  <a:prstClr val="black"/>
                </a:solidFill>
                <a:latin typeface="Meiryo UI" panose="020B0604030504040204" pitchFamily="34" charset="-128"/>
                <a:ea typeface="Meiryo UI" panose="020B0604030504040204" pitchFamily="34" charset="-128"/>
                <a:cs typeface="MS PGothic" charset="-128"/>
              </a:rPr>
              <a:t>年間の観測を順調に継続</a:t>
            </a:r>
            <a:endParaRPr kumimoji="0" lang="en-US" altLang="ja-JP" sz="1400">
              <a:solidFill>
                <a:prstClr val="black"/>
              </a:solidFill>
              <a:latin typeface="Meiryo UI" panose="020B0604030504040204" pitchFamily="34" charset="-128"/>
              <a:ea typeface="Meiryo UI" panose="020B0604030504040204" pitchFamily="34" charset="-128"/>
              <a:cs typeface="MS PGothic" charset="-128"/>
            </a:endParaRPr>
          </a:p>
        </p:txBody>
      </p:sp>
      <p:sp>
        <p:nvSpPr>
          <p:cNvPr id="8" name="テキスト ボックス 7">
            <a:extLst>
              <a:ext uri="{FF2B5EF4-FFF2-40B4-BE49-F238E27FC236}">
                <a16:creationId xmlns:a16="http://schemas.microsoft.com/office/drawing/2014/main" id="{7130A572-F6A5-A443-A6A9-77B84263ACA2}"/>
              </a:ext>
            </a:extLst>
          </p:cNvPr>
          <p:cNvSpPr txBox="1"/>
          <p:nvPr/>
        </p:nvSpPr>
        <p:spPr>
          <a:xfrm>
            <a:off x="4574419" y="2163883"/>
            <a:ext cx="1837299" cy="338554"/>
          </a:xfrm>
          <a:prstGeom prst="rect">
            <a:avLst/>
          </a:prstGeom>
          <a:noFill/>
        </p:spPr>
        <p:txBody>
          <a:bodyPr wrap="square" rtlCol="0">
            <a:spAutoFit/>
          </a:bodyPr>
          <a:lstStyle/>
          <a:p>
            <a:pPr defTabSz="422041" fontAlgn="auto">
              <a:spcBef>
                <a:spcPts val="0"/>
              </a:spcBef>
              <a:spcAft>
                <a:spcPts val="0"/>
              </a:spcAft>
            </a:pPr>
            <a:r>
              <a:rPr lang="ja-JP" altLang="en-US" sz="1600">
                <a:solidFill>
                  <a:prstClr val="black"/>
                </a:solidFill>
                <a:latin typeface="Meiryo UI" panose="020B0604030504040204" pitchFamily="34" charset="-128"/>
                <a:ea typeface="Meiryo UI" panose="020B0604030504040204" pitchFamily="34" charset="-128"/>
                <a:cs typeface="Helvetica" charset="0"/>
              </a:rPr>
              <a:t>こうのとり</a:t>
            </a:r>
            <a:r>
              <a:rPr lang="en-US" altLang="ja-JP" sz="1600">
                <a:solidFill>
                  <a:prstClr val="black"/>
                </a:solidFill>
                <a:latin typeface="Meiryo UI" panose="020B0604030504040204" pitchFamily="34" charset="-128"/>
                <a:ea typeface="Meiryo UI" panose="020B0604030504040204" pitchFamily="34" charset="-128"/>
                <a:cs typeface="Helvetica" charset="0"/>
              </a:rPr>
              <a:t> (HTV) 5</a:t>
            </a:r>
            <a:endParaRPr lang="ja-JP" altLang="en-US" sz="1600">
              <a:solidFill>
                <a:prstClr val="black"/>
              </a:solidFill>
              <a:latin typeface="Meiryo UI" panose="020B0604030504040204" pitchFamily="34" charset="-128"/>
              <a:ea typeface="Meiryo UI" panose="020B0604030504040204" pitchFamily="34" charset="-128"/>
              <a:cs typeface="Helvetica" charset="0"/>
            </a:endParaRPr>
          </a:p>
        </p:txBody>
      </p:sp>
      <p:grpSp>
        <p:nvGrpSpPr>
          <p:cNvPr id="22" name="グループ化 21">
            <a:extLst>
              <a:ext uri="{FF2B5EF4-FFF2-40B4-BE49-F238E27FC236}">
                <a16:creationId xmlns:a16="http://schemas.microsoft.com/office/drawing/2014/main" id="{F22CA4F3-9126-D5E4-44E0-0992F8CCA567}"/>
              </a:ext>
            </a:extLst>
          </p:cNvPr>
          <p:cNvGrpSpPr/>
          <p:nvPr/>
        </p:nvGrpSpPr>
        <p:grpSpPr>
          <a:xfrm>
            <a:off x="875826" y="879588"/>
            <a:ext cx="2397935" cy="2539124"/>
            <a:chOff x="1627171" y="800381"/>
            <a:chExt cx="2397935" cy="2539124"/>
          </a:xfrm>
        </p:grpSpPr>
        <p:pic>
          <p:nvPicPr>
            <p:cNvPr id="5" name="図 4">
              <a:extLst>
                <a:ext uri="{FF2B5EF4-FFF2-40B4-BE49-F238E27FC236}">
                  <a16:creationId xmlns:a16="http://schemas.microsoft.com/office/drawing/2014/main" id="{3168947D-A996-804F-854E-96F05877F40B}"/>
                </a:ext>
              </a:extLst>
            </p:cNvPr>
            <p:cNvPicPr>
              <a:picLocks noChangeAspect="1"/>
            </p:cNvPicPr>
            <p:nvPr/>
          </p:nvPicPr>
          <p:blipFill>
            <a:blip r:embed="rId5"/>
            <a:stretch>
              <a:fillRect/>
            </a:stretch>
          </p:blipFill>
          <p:spPr>
            <a:xfrm>
              <a:off x="1627171" y="800381"/>
              <a:ext cx="1919008" cy="2539124"/>
            </a:xfrm>
            <a:prstGeom prst="rect">
              <a:avLst/>
            </a:prstGeom>
          </p:spPr>
        </p:pic>
        <p:sp>
          <p:nvSpPr>
            <p:cNvPr id="9" name="円/楕円 8">
              <a:extLst>
                <a:ext uri="{FF2B5EF4-FFF2-40B4-BE49-F238E27FC236}">
                  <a16:creationId xmlns:a16="http://schemas.microsoft.com/office/drawing/2014/main" id="{B8B67430-94E5-6240-95DA-D709FB4DEBAC}"/>
                </a:ext>
              </a:extLst>
            </p:cNvPr>
            <p:cNvSpPr/>
            <p:nvPr/>
          </p:nvSpPr>
          <p:spPr>
            <a:xfrm>
              <a:off x="2326942" y="940713"/>
              <a:ext cx="472134" cy="421917"/>
            </a:xfrm>
            <a:prstGeom prst="ellipse">
              <a:avLst/>
            </a:prstGeom>
            <a:noFill/>
            <a:ln w="317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22041" fontAlgn="auto">
                <a:spcBef>
                  <a:spcPts val="0"/>
                </a:spcBef>
                <a:spcAft>
                  <a:spcPts val="0"/>
                </a:spcAft>
              </a:pPr>
              <a:endParaRPr lang="ja-JP" altLang="en-US" sz="1662">
                <a:solidFill>
                  <a:prstClr val="white"/>
                </a:solidFill>
                <a:latin typeface="Calibri" panose="020F0502020204030204"/>
                <a:ea typeface="游ゴシック" panose="020B0400000000000000" pitchFamily="34" charset="-128"/>
              </a:endParaRPr>
            </a:p>
          </p:txBody>
        </p:sp>
        <p:cxnSp>
          <p:nvCxnSpPr>
            <p:cNvPr id="10" name="直線コネクタ 9">
              <a:extLst>
                <a:ext uri="{FF2B5EF4-FFF2-40B4-BE49-F238E27FC236}">
                  <a16:creationId xmlns:a16="http://schemas.microsoft.com/office/drawing/2014/main" id="{E93CEECC-89D4-914D-8794-D6DFC3FEEB63}"/>
                </a:ext>
              </a:extLst>
            </p:cNvPr>
            <p:cNvCxnSpPr>
              <a:cxnSpLocks/>
            </p:cNvCxnSpPr>
            <p:nvPr/>
          </p:nvCxnSpPr>
          <p:spPr>
            <a:xfrm>
              <a:off x="2871121" y="1261561"/>
              <a:ext cx="1153985" cy="357031"/>
            </a:xfrm>
            <a:prstGeom prst="line">
              <a:avLst/>
            </a:prstGeom>
            <a:ln w="31750" cap="rnd">
              <a:solidFill>
                <a:srgbClr val="FFFF00"/>
              </a:solidFill>
              <a:headEnd type="arrow"/>
            </a:ln>
          </p:spPr>
          <p:style>
            <a:lnRef idx="2">
              <a:schemeClr val="accent1"/>
            </a:lnRef>
            <a:fillRef idx="0">
              <a:schemeClr val="accent1"/>
            </a:fillRef>
            <a:effectRef idx="1">
              <a:schemeClr val="accent1"/>
            </a:effectRef>
            <a:fontRef idx="minor">
              <a:schemeClr val="tx1"/>
            </a:fontRef>
          </p:style>
        </p:cxnSp>
      </p:grpSp>
      <p:sp>
        <p:nvSpPr>
          <p:cNvPr id="11" name="円/楕円 10">
            <a:extLst>
              <a:ext uri="{FF2B5EF4-FFF2-40B4-BE49-F238E27FC236}">
                <a16:creationId xmlns:a16="http://schemas.microsoft.com/office/drawing/2014/main" id="{68BF5B1D-08F0-CD43-8C67-07EDB2696096}"/>
              </a:ext>
            </a:extLst>
          </p:cNvPr>
          <p:cNvSpPr/>
          <p:nvPr/>
        </p:nvSpPr>
        <p:spPr>
          <a:xfrm>
            <a:off x="4382552" y="5339385"/>
            <a:ext cx="904716" cy="597109"/>
          </a:xfrm>
          <a:prstGeom prst="ellipse">
            <a:avLst/>
          </a:prstGeom>
          <a:noFill/>
          <a:ln w="317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22041" fontAlgn="auto">
              <a:spcBef>
                <a:spcPts val="0"/>
              </a:spcBef>
              <a:spcAft>
                <a:spcPts val="0"/>
              </a:spcAft>
            </a:pPr>
            <a:endParaRPr lang="ja-JP" altLang="en-US" sz="1662">
              <a:solidFill>
                <a:prstClr val="white"/>
              </a:solidFill>
              <a:latin typeface="Calibri" panose="020F0502020204030204"/>
              <a:ea typeface="游ゴシック" panose="020B0400000000000000" pitchFamily="34" charset="-128"/>
            </a:endParaRPr>
          </a:p>
        </p:txBody>
      </p:sp>
      <p:sp>
        <p:nvSpPr>
          <p:cNvPr id="12" name="テキスト ボックス 11">
            <a:extLst>
              <a:ext uri="{FF2B5EF4-FFF2-40B4-BE49-F238E27FC236}">
                <a16:creationId xmlns:a16="http://schemas.microsoft.com/office/drawing/2014/main" id="{717C00B1-3AAB-244D-91FD-9F3E09C905B8}"/>
              </a:ext>
            </a:extLst>
          </p:cNvPr>
          <p:cNvSpPr txBox="1"/>
          <p:nvPr/>
        </p:nvSpPr>
        <p:spPr>
          <a:xfrm>
            <a:off x="3964493" y="6020502"/>
            <a:ext cx="1269899" cy="319639"/>
          </a:xfrm>
          <a:prstGeom prst="rect">
            <a:avLst/>
          </a:prstGeom>
          <a:noFill/>
        </p:spPr>
        <p:txBody>
          <a:bodyPr wrap="none" rtlCol="0">
            <a:spAutoFit/>
          </a:bodyPr>
          <a:lstStyle/>
          <a:p>
            <a:pPr defTabSz="422041" fontAlgn="auto">
              <a:spcBef>
                <a:spcPts val="0"/>
              </a:spcBef>
              <a:spcAft>
                <a:spcPts val="0"/>
              </a:spcAft>
            </a:pPr>
            <a:r>
              <a:rPr lang="en-US" altLang="ja-JP" sz="1477" b="1">
                <a:solidFill>
                  <a:srgbClr val="FFC000"/>
                </a:solidFill>
                <a:latin typeface="Helvetica" charset="0"/>
                <a:ea typeface="Helvetica" charset="0"/>
                <a:cs typeface="Helvetica" charset="0"/>
              </a:rPr>
              <a:t>JEM/Port #9</a:t>
            </a:r>
            <a:endParaRPr lang="ja-JP" altLang="en-US" sz="1477" b="1">
              <a:solidFill>
                <a:srgbClr val="FFC000"/>
              </a:solidFill>
              <a:latin typeface="Helvetica" charset="0"/>
              <a:ea typeface="Helvetica" charset="0"/>
              <a:cs typeface="Helvetica" charset="0"/>
            </a:endParaRPr>
          </a:p>
        </p:txBody>
      </p:sp>
      <p:sp>
        <p:nvSpPr>
          <p:cNvPr id="13" name="テキスト ボックス 12">
            <a:extLst>
              <a:ext uri="{FF2B5EF4-FFF2-40B4-BE49-F238E27FC236}">
                <a16:creationId xmlns:a16="http://schemas.microsoft.com/office/drawing/2014/main" id="{46793415-185D-B442-B997-347E80226B33}"/>
              </a:ext>
            </a:extLst>
          </p:cNvPr>
          <p:cNvSpPr txBox="1"/>
          <p:nvPr/>
        </p:nvSpPr>
        <p:spPr>
          <a:xfrm>
            <a:off x="7212241" y="5059699"/>
            <a:ext cx="4327143" cy="1456168"/>
          </a:xfrm>
          <a:prstGeom prst="rect">
            <a:avLst/>
          </a:prstGeom>
          <a:noFill/>
          <a:ln w="25400">
            <a:solidFill>
              <a:schemeClr val="tx1"/>
            </a:solidFill>
          </a:ln>
        </p:spPr>
        <p:txBody>
          <a:bodyPr wrap="square">
            <a:spAutoFit/>
          </a:bodyPr>
          <a:lstStyle/>
          <a:p>
            <a:pPr marL="263776" indent="-130849" defTabSz="422041" fontAlgn="auto">
              <a:spcBef>
                <a:spcPts val="0"/>
              </a:spcBef>
              <a:spcAft>
                <a:spcPts val="0"/>
              </a:spcAft>
              <a:buFont typeface="Arial" panose="020B0604020202020204" pitchFamily="34" charset="0"/>
              <a:buChar char="•"/>
              <a:defRPr/>
            </a:pPr>
            <a:r>
              <a:rPr kumimoji="0" lang="ja-JP" altLang="en-US" sz="1477">
                <a:solidFill>
                  <a:prstClr val="black"/>
                </a:solidFill>
                <a:latin typeface="Meiryo UI" panose="020B0604030504040204" pitchFamily="34" charset="-128"/>
                <a:ea typeface="Meiryo UI" panose="020B0604030504040204" pitchFamily="34" charset="-128"/>
                <a:cs typeface="MS PGothic" charset="-128"/>
              </a:rPr>
              <a:t>全質量　</a:t>
            </a:r>
            <a:r>
              <a:rPr kumimoji="0" lang="en-US" altLang="ja-JP" sz="1477">
                <a:solidFill>
                  <a:prstClr val="black"/>
                </a:solidFill>
                <a:latin typeface="Meiryo UI" panose="020B0604030504040204" pitchFamily="34" charset="-128"/>
                <a:ea typeface="Meiryo UI" panose="020B0604030504040204" pitchFamily="34" charset="-128"/>
                <a:cs typeface="Helvetica" charset="0"/>
              </a:rPr>
              <a:t>: </a:t>
            </a:r>
            <a:r>
              <a:rPr kumimoji="0" lang="ja-JP" altLang="en-US" sz="1477">
                <a:solidFill>
                  <a:prstClr val="black"/>
                </a:solidFill>
                <a:latin typeface="Meiryo UI" panose="020B0604030504040204" pitchFamily="34" charset="-128"/>
                <a:ea typeface="Meiryo UI" panose="020B0604030504040204" pitchFamily="34" charset="-128"/>
                <a:cs typeface="Helvetica" charset="0"/>
              </a:rPr>
              <a:t> </a:t>
            </a:r>
            <a:r>
              <a:rPr kumimoji="0" lang="en-US" altLang="ja-JP" sz="1477">
                <a:solidFill>
                  <a:prstClr val="black"/>
                </a:solidFill>
                <a:latin typeface="Meiryo UI" panose="020B0604030504040204" pitchFamily="34" charset="-128"/>
                <a:ea typeface="Meiryo UI" panose="020B0604030504040204" pitchFamily="34" charset="-128"/>
                <a:cs typeface="Helvetica" charset="0"/>
              </a:rPr>
              <a:t>612.8</a:t>
            </a:r>
            <a:r>
              <a:rPr kumimoji="0" lang="ja-JP" altLang="en-US" sz="1477">
                <a:solidFill>
                  <a:prstClr val="black"/>
                </a:solidFill>
                <a:latin typeface="Meiryo UI" panose="020B0604030504040204" pitchFamily="34" charset="-128"/>
                <a:ea typeface="Meiryo UI" panose="020B0604030504040204" pitchFamily="34" charset="-128"/>
                <a:cs typeface="Helvetica" charset="0"/>
              </a:rPr>
              <a:t> </a:t>
            </a:r>
            <a:r>
              <a:rPr kumimoji="0" lang="en-US" altLang="ja-JP" sz="1477">
                <a:solidFill>
                  <a:prstClr val="black"/>
                </a:solidFill>
                <a:latin typeface="Meiryo UI" panose="020B0604030504040204" pitchFamily="34" charset="-128"/>
                <a:ea typeface="Meiryo UI" panose="020B0604030504040204" pitchFamily="34" charset="-128"/>
                <a:cs typeface="Helvetica" charset="0"/>
              </a:rPr>
              <a:t>kg</a:t>
            </a:r>
          </a:p>
          <a:p>
            <a:pPr marL="263776" indent="-130849" defTabSz="422041" fontAlgn="auto">
              <a:spcBef>
                <a:spcPts val="0"/>
              </a:spcBef>
              <a:spcAft>
                <a:spcPts val="0"/>
              </a:spcAft>
              <a:buFont typeface="Arial" panose="020B0604020202020204" pitchFamily="34" charset="0"/>
              <a:buChar char="•"/>
              <a:defRPr/>
            </a:pPr>
            <a:r>
              <a:rPr kumimoji="0" lang="ja-JP" altLang="en-US" sz="1477">
                <a:solidFill>
                  <a:prstClr val="black"/>
                </a:solidFill>
                <a:latin typeface="Meiryo UI" panose="020B0604030504040204" pitchFamily="34" charset="-128"/>
                <a:ea typeface="Meiryo UI" panose="020B0604030504040204" pitchFamily="34" charset="-128"/>
                <a:cs typeface="MS PGothic" charset="-128"/>
              </a:rPr>
              <a:t>標準ペイロードサイズ</a:t>
            </a:r>
            <a:r>
              <a:rPr kumimoji="0" lang="en-US" altLang="ja-JP" sz="1477">
                <a:solidFill>
                  <a:prstClr val="black"/>
                </a:solidFill>
                <a:latin typeface="Meiryo UI" panose="020B0604030504040204" pitchFamily="34" charset="-128"/>
                <a:ea typeface="Meiryo UI" panose="020B0604030504040204" pitchFamily="34" charset="-128"/>
                <a:cs typeface="MS PGothic" charset="-128"/>
              </a:rPr>
              <a:t> </a:t>
            </a:r>
            <a:r>
              <a:rPr kumimoji="0" lang="ja-JP" altLang="en-US" sz="1477">
                <a:solidFill>
                  <a:prstClr val="black"/>
                </a:solidFill>
                <a:latin typeface="Meiryo UI" panose="020B0604030504040204" pitchFamily="34" charset="-128"/>
                <a:ea typeface="Meiryo UI" panose="020B0604030504040204" pitchFamily="34" charset="-128"/>
                <a:cs typeface="MS PGothic" charset="-128"/>
              </a:rPr>
              <a:t>：　　　　　　　　　　</a:t>
            </a:r>
            <a:r>
              <a:rPr kumimoji="0" lang="en-US" altLang="ja-JP" sz="1477">
                <a:solidFill>
                  <a:prstClr val="black"/>
                </a:solidFill>
                <a:latin typeface="Meiryo UI" panose="020B0604030504040204" pitchFamily="34" charset="-128"/>
                <a:ea typeface="Meiryo UI" panose="020B0604030504040204" pitchFamily="34" charset="-128"/>
                <a:cs typeface="Arial" charset="0"/>
              </a:rPr>
              <a:t>1850mm(L) × 800mm(W) × 1000mm(H)</a:t>
            </a:r>
          </a:p>
          <a:p>
            <a:pPr marL="263776" indent="-130849" defTabSz="422041" fontAlgn="auto">
              <a:spcBef>
                <a:spcPts val="0"/>
              </a:spcBef>
              <a:spcAft>
                <a:spcPts val="0"/>
              </a:spcAft>
              <a:buFont typeface="Arial" panose="020B0604020202020204" pitchFamily="34" charset="0"/>
              <a:buChar char="•"/>
              <a:defRPr/>
            </a:pPr>
            <a:r>
              <a:rPr kumimoji="0" lang="ja-JP" altLang="en-US" sz="1477">
                <a:solidFill>
                  <a:prstClr val="black"/>
                </a:solidFill>
                <a:latin typeface="Meiryo UI" panose="020B0604030504040204" pitchFamily="34" charset="-128"/>
                <a:ea typeface="Meiryo UI" panose="020B0604030504040204" pitchFamily="34" charset="-128"/>
                <a:cs typeface="MS PGothic" charset="-128"/>
              </a:rPr>
              <a:t>消費電力（最大値）</a:t>
            </a:r>
            <a:r>
              <a:rPr kumimoji="0" lang="en-US" altLang="ja-JP" sz="1477">
                <a:solidFill>
                  <a:prstClr val="black"/>
                </a:solidFill>
                <a:latin typeface="Meiryo UI" panose="020B0604030504040204" pitchFamily="34" charset="-128"/>
                <a:ea typeface="Meiryo UI" panose="020B0604030504040204" pitchFamily="34" charset="-128"/>
                <a:cs typeface="Helvetica" charset="0"/>
              </a:rPr>
              <a:t> : 507 W</a:t>
            </a:r>
          </a:p>
          <a:p>
            <a:pPr marL="263776" indent="-130849" defTabSz="422041" fontAlgn="auto">
              <a:spcBef>
                <a:spcPts val="0"/>
              </a:spcBef>
              <a:spcAft>
                <a:spcPts val="0"/>
              </a:spcAft>
              <a:buFont typeface="Arial" panose="020B0604020202020204" pitchFamily="34" charset="0"/>
              <a:buChar char="•"/>
              <a:defRPr/>
            </a:pPr>
            <a:r>
              <a:rPr kumimoji="0" lang="ja-JP" altLang="en-US" sz="1477">
                <a:solidFill>
                  <a:prstClr val="black"/>
                </a:solidFill>
                <a:latin typeface="Meiryo UI" panose="020B0604030504040204" pitchFamily="34" charset="-128"/>
                <a:ea typeface="Meiryo UI" panose="020B0604030504040204" pitchFamily="34" charset="-128"/>
                <a:cs typeface="MS PGothic" charset="-128"/>
              </a:rPr>
              <a:t>データ転送レート</a:t>
            </a:r>
            <a:r>
              <a:rPr kumimoji="0" lang="en-US" altLang="ja-JP" sz="1477">
                <a:solidFill>
                  <a:prstClr val="black"/>
                </a:solidFill>
                <a:latin typeface="Meiryo UI" panose="020B0604030504040204" pitchFamily="34" charset="-128"/>
                <a:ea typeface="Meiryo UI" panose="020B0604030504040204" pitchFamily="34" charset="-128"/>
                <a:cs typeface="MS PGothic" charset="-128"/>
              </a:rPr>
              <a:t>(</a:t>
            </a:r>
            <a:r>
              <a:rPr kumimoji="0" lang="ja-JP" altLang="en-US" sz="1477">
                <a:solidFill>
                  <a:prstClr val="black"/>
                </a:solidFill>
                <a:latin typeface="Meiryo UI" panose="020B0604030504040204" pitchFamily="34" charset="-128"/>
                <a:ea typeface="Meiryo UI" panose="020B0604030504040204" pitchFamily="34" charset="-128"/>
                <a:cs typeface="MS PGothic" charset="-128"/>
              </a:rPr>
              <a:t>中速系</a:t>
            </a:r>
            <a:r>
              <a:rPr kumimoji="0" lang="en-US" altLang="ja-JP" sz="1477">
                <a:solidFill>
                  <a:prstClr val="black"/>
                </a:solidFill>
                <a:latin typeface="Meiryo UI" panose="020B0604030504040204" pitchFamily="34" charset="-128"/>
                <a:ea typeface="Meiryo UI" panose="020B0604030504040204" pitchFamily="34" charset="-128"/>
                <a:cs typeface="MS PGothic" charset="-128"/>
              </a:rPr>
              <a:t>)</a:t>
            </a:r>
            <a:r>
              <a:rPr kumimoji="0" lang="ja-JP" altLang="en-US" sz="1477">
                <a:solidFill>
                  <a:prstClr val="black"/>
                </a:solidFill>
                <a:latin typeface="Meiryo UI" panose="020B0604030504040204" pitchFamily="34" charset="-128"/>
                <a:ea typeface="Meiryo UI" panose="020B0604030504040204" pitchFamily="34" charset="-128"/>
                <a:cs typeface="MS PGothic" charset="-128"/>
              </a:rPr>
              <a:t> </a:t>
            </a:r>
            <a:r>
              <a:rPr kumimoji="0" lang="en-US" altLang="ja-JP" sz="1477">
                <a:solidFill>
                  <a:prstClr val="black"/>
                </a:solidFill>
                <a:latin typeface="Meiryo UI" panose="020B0604030504040204" pitchFamily="34" charset="-128"/>
                <a:ea typeface="Meiryo UI" panose="020B0604030504040204" pitchFamily="34" charset="-128"/>
                <a:cs typeface="Helvetica" charset="0"/>
              </a:rPr>
              <a:t>:</a:t>
            </a:r>
            <a:r>
              <a:rPr kumimoji="0" lang="ja-JP" altLang="en-US" sz="1477">
                <a:solidFill>
                  <a:prstClr val="black"/>
                </a:solidFill>
                <a:latin typeface="Meiryo UI" panose="020B0604030504040204" pitchFamily="34" charset="-128"/>
                <a:ea typeface="Meiryo UI" panose="020B0604030504040204" pitchFamily="34" charset="-128"/>
                <a:cs typeface="Helvetica" charset="0"/>
              </a:rPr>
              <a:t>    </a:t>
            </a:r>
            <a:endParaRPr kumimoji="0" lang="en-US" altLang="ja-JP" sz="1477">
              <a:solidFill>
                <a:prstClr val="black"/>
              </a:solidFill>
              <a:latin typeface="Meiryo UI" panose="020B0604030504040204" pitchFamily="34" charset="-128"/>
              <a:ea typeface="Meiryo UI" panose="020B0604030504040204" pitchFamily="34" charset="-128"/>
              <a:cs typeface="Helvetica" charset="0"/>
            </a:endParaRPr>
          </a:p>
          <a:p>
            <a:pPr marL="132926" defTabSz="422041" fontAlgn="auto">
              <a:spcBef>
                <a:spcPts val="0"/>
              </a:spcBef>
              <a:spcAft>
                <a:spcPts val="0"/>
              </a:spcAft>
              <a:defRPr/>
            </a:pPr>
            <a:r>
              <a:rPr kumimoji="0" lang="ja-JP" altLang="en-US" sz="1477">
                <a:solidFill>
                  <a:prstClr val="black"/>
                </a:solidFill>
                <a:latin typeface="Meiryo UI" panose="020B0604030504040204" pitchFamily="34" charset="-128"/>
                <a:ea typeface="Meiryo UI" panose="020B0604030504040204" pitchFamily="34" charset="-128"/>
                <a:cs typeface="Helvetica" charset="0"/>
              </a:rPr>
              <a:t>　</a:t>
            </a:r>
            <a:r>
              <a:rPr kumimoji="0" lang="en-US" altLang="ja-JP" sz="1477">
                <a:solidFill>
                  <a:prstClr val="black"/>
                </a:solidFill>
                <a:latin typeface="Meiryo UI" panose="020B0604030504040204" pitchFamily="34" charset="-128"/>
                <a:ea typeface="Meiryo UI" panose="020B0604030504040204" pitchFamily="34" charset="-128"/>
                <a:cs typeface="Helvetica" charset="0"/>
              </a:rPr>
              <a:t>600 kbps (6.5</a:t>
            </a:r>
            <a:r>
              <a:rPr kumimoji="0" lang="ja-JP" altLang="en-US" sz="1477">
                <a:solidFill>
                  <a:prstClr val="black"/>
                </a:solidFill>
                <a:latin typeface="Meiryo UI" panose="020B0604030504040204" pitchFamily="34" charset="-128"/>
                <a:ea typeface="Meiryo UI" panose="020B0604030504040204" pitchFamily="34" charset="-128"/>
                <a:cs typeface="Helvetica" charset="0"/>
              </a:rPr>
              <a:t> </a:t>
            </a:r>
            <a:r>
              <a:rPr kumimoji="0" lang="en-US" altLang="ja-JP" sz="1477">
                <a:solidFill>
                  <a:prstClr val="black"/>
                </a:solidFill>
                <a:latin typeface="Meiryo UI" panose="020B0604030504040204" pitchFamily="34" charset="-128"/>
                <a:ea typeface="Meiryo UI" panose="020B0604030504040204" pitchFamily="34" charset="-128"/>
                <a:cs typeface="Helvetica" charset="0"/>
              </a:rPr>
              <a:t>GB/day) , 1Mbps</a:t>
            </a:r>
            <a:r>
              <a:rPr kumimoji="0" lang="ja-JP" altLang="en-US" sz="1477">
                <a:solidFill>
                  <a:prstClr val="black"/>
                </a:solidFill>
                <a:latin typeface="Meiryo UI" panose="020B0604030504040204" pitchFamily="34" charset="-128"/>
                <a:ea typeface="Meiryo UI" panose="020B0604030504040204" pitchFamily="34" charset="-128"/>
                <a:cs typeface="Helvetica" charset="0"/>
              </a:rPr>
              <a:t>（最大値）</a:t>
            </a:r>
            <a:endParaRPr kumimoji="0" lang="en-US" altLang="ja-JP" sz="1477">
              <a:solidFill>
                <a:prstClr val="black"/>
              </a:solidFill>
              <a:latin typeface="Meiryo UI" panose="020B0604030504040204" pitchFamily="34" charset="-128"/>
              <a:ea typeface="Meiryo UI" panose="020B0604030504040204" pitchFamily="34" charset="-128"/>
              <a:cs typeface="Helvetica" charset="0"/>
            </a:endParaRPr>
          </a:p>
        </p:txBody>
      </p:sp>
      <p:cxnSp>
        <p:nvCxnSpPr>
          <p:cNvPr id="14" name="直線コネクタ 13">
            <a:extLst>
              <a:ext uri="{FF2B5EF4-FFF2-40B4-BE49-F238E27FC236}">
                <a16:creationId xmlns:a16="http://schemas.microsoft.com/office/drawing/2014/main" id="{23F293AD-4B07-104E-807B-FA3EC7AD7E49}"/>
              </a:ext>
            </a:extLst>
          </p:cNvPr>
          <p:cNvCxnSpPr>
            <a:cxnSpLocks/>
          </p:cNvCxnSpPr>
          <p:nvPr/>
        </p:nvCxnSpPr>
        <p:spPr>
          <a:xfrm flipV="1">
            <a:off x="5131381" y="3789040"/>
            <a:ext cx="2140845" cy="1512707"/>
          </a:xfrm>
          <a:prstGeom prst="line">
            <a:avLst/>
          </a:prstGeom>
          <a:ln w="38100" cap="rnd">
            <a:solidFill>
              <a:srgbClr val="FFC000"/>
            </a:solidFill>
            <a:head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B1547EC9-C8A0-1642-9746-46BC1119C4FD}"/>
              </a:ext>
            </a:extLst>
          </p:cNvPr>
          <p:cNvSpPr txBox="1"/>
          <p:nvPr/>
        </p:nvSpPr>
        <p:spPr>
          <a:xfrm>
            <a:off x="5931637" y="4660035"/>
            <a:ext cx="3527632" cy="369332"/>
          </a:xfrm>
          <a:prstGeom prst="rect">
            <a:avLst/>
          </a:prstGeom>
          <a:noFill/>
        </p:spPr>
        <p:txBody>
          <a:bodyPr wrap="none" rtlCol="0">
            <a:spAutoFit/>
          </a:bodyPr>
          <a:lstStyle/>
          <a:p>
            <a:pPr defTabSz="422041" fontAlgn="auto">
              <a:spcBef>
                <a:spcPts val="0"/>
              </a:spcBef>
              <a:spcAft>
                <a:spcPts val="0"/>
              </a:spcAft>
            </a:pPr>
            <a:r>
              <a:rPr lang="en-US" altLang="ja-JP" err="1">
                <a:solidFill>
                  <a:prstClr val="black"/>
                </a:solidFill>
                <a:ea typeface="游ゴシック" panose="020B0400000000000000" pitchFamily="34" charset="-128"/>
                <a:cs typeface="Arial" panose="020B0604020202020204" pitchFamily="34" charset="0"/>
              </a:rPr>
              <a:t>CALorimetric</a:t>
            </a:r>
            <a:r>
              <a:rPr lang="en-US" altLang="ja-JP">
                <a:solidFill>
                  <a:prstClr val="black"/>
                </a:solidFill>
                <a:ea typeface="游ゴシック" panose="020B0400000000000000" pitchFamily="34" charset="-128"/>
                <a:cs typeface="Arial" panose="020B0604020202020204" pitchFamily="34" charset="0"/>
              </a:rPr>
              <a:t> Electron Telescope</a:t>
            </a:r>
            <a:endParaRPr lang="ja-JP" altLang="en-US">
              <a:solidFill>
                <a:prstClr val="black"/>
              </a:solidFill>
              <a:ea typeface="游ゴシック" panose="020B0400000000000000" pitchFamily="34" charset="-128"/>
              <a:cs typeface="Arial" panose="020B0604020202020204" pitchFamily="34" charset="0"/>
            </a:endParaRPr>
          </a:p>
        </p:txBody>
      </p:sp>
      <p:grpSp>
        <p:nvGrpSpPr>
          <p:cNvPr id="21" name="グループ化 20">
            <a:extLst>
              <a:ext uri="{FF2B5EF4-FFF2-40B4-BE49-F238E27FC236}">
                <a16:creationId xmlns:a16="http://schemas.microsoft.com/office/drawing/2014/main" id="{1FE4FE59-967E-0D4D-847D-DA23A736A04F}"/>
              </a:ext>
            </a:extLst>
          </p:cNvPr>
          <p:cNvGrpSpPr/>
          <p:nvPr/>
        </p:nvGrpSpPr>
        <p:grpSpPr>
          <a:xfrm>
            <a:off x="8536454" y="102639"/>
            <a:ext cx="3619378" cy="509140"/>
            <a:chOff x="5895088" y="126404"/>
            <a:chExt cx="3175206" cy="399632"/>
          </a:xfrm>
        </p:grpSpPr>
        <p:pic>
          <p:nvPicPr>
            <p:cNvPr id="16" name="図 15">
              <a:extLst>
                <a:ext uri="{FF2B5EF4-FFF2-40B4-BE49-F238E27FC236}">
                  <a16:creationId xmlns:a16="http://schemas.microsoft.com/office/drawing/2014/main" id="{10171A4A-6426-D946-B957-EEE633986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2369" y="126404"/>
              <a:ext cx="718452" cy="398769"/>
            </a:xfrm>
            <a:prstGeom prst="rect">
              <a:avLst/>
            </a:prstGeom>
          </p:spPr>
        </p:pic>
        <p:pic>
          <p:nvPicPr>
            <p:cNvPr id="17" name="Picture 3" descr="C:\Documents and Settings\Owner\デスクトップ\研究\GLOPE助手業務・研究費\2010中間報告手伝い\yamasaki12a.jpg">
              <a:extLst>
                <a:ext uri="{FF2B5EF4-FFF2-40B4-BE49-F238E27FC236}">
                  <a16:creationId xmlns:a16="http://schemas.microsoft.com/office/drawing/2014/main" id="{59338DB4-885F-E244-B6CC-8F3A372587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95088" y="126405"/>
              <a:ext cx="506119" cy="398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5" descr="a23">
              <a:extLst>
                <a:ext uri="{FF2B5EF4-FFF2-40B4-BE49-F238E27FC236}">
                  <a16:creationId xmlns:a16="http://schemas.microsoft.com/office/drawing/2014/main" id="{331913DA-5331-7D46-A8F0-3AB323CB411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21085" y="127267"/>
              <a:ext cx="595964" cy="398769"/>
            </a:xfrm>
            <a:prstGeom prst="rect">
              <a:avLst/>
            </a:prstGeom>
            <a:noFill/>
            <a:ln w="9525">
              <a:noFill/>
              <a:miter lim="800000"/>
              <a:headEnd/>
              <a:tailEnd/>
            </a:ln>
          </p:spPr>
        </p:pic>
        <p:pic>
          <p:nvPicPr>
            <p:cNvPr id="19" name="Picture 7" descr="d6">
              <a:extLst>
                <a:ext uri="{FF2B5EF4-FFF2-40B4-BE49-F238E27FC236}">
                  <a16:creationId xmlns:a16="http://schemas.microsoft.com/office/drawing/2014/main" id="{01356B2F-CFDD-5641-8C00-0F8954F9D6D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97065" y="126404"/>
              <a:ext cx="595963" cy="398769"/>
            </a:xfrm>
            <a:prstGeom prst="rect">
              <a:avLst/>
            </a:prstGeom>
            <a:noFill/>
            <a:ln w="9525">
              <a:noFill/>
              <a:miter lim="800000"/>
              <a:headEnd/>
              <a:tailEnd/>
            </a:ln>
          </p:spPr>
        </p:pic>
        <p:pic>
          <p:nvPicPr>
            <p:cNvPr id="20" name="Picture 6" descr="f1">
              <a:extLst>
                <a:ext uri="{FF2B5EF4-FFF2-40B4-BE49-F238E27FC236}">
                  <a16:creationId xmlns:a16="http://schemas.microsoft.com/office/drawing/2014/main" id="{B47E0C6D-8CC5-0648-8C94-FDEA662D595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474330" y="126405"/>
              <a:ext cx="595964" cy="398769"/>
            </a:xfrm>
            <a:prstGeom prst="rect">
              <a:avLst/>
            </a:prstGeom>
            <a:noFill/>
            <a:ln w="9525">
              <a:noFill/>
              <a:miter lim="800000"/>
              <a:headEnd/>
              <a:tailEnd/>
            </a:ln>
          </p:spPr>
        </p:pic>
      </p:grpSp>
    </p:spTree>
    <p:extLst>
      <p:ext uri="{BB962C8B-B14F-4D97-AF65-F5344CB8AC3E}">
        <p14:creationId xmlns:p14="http://schemas.microsoft.com/office/powerpoint/2010/main" val="170848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205C0054-4DCF-C12F-7DB2-9A90F0DFAB07}"/>
              </a:ext>
            </a:extLst>
          </p:cNvPr>
          <p:cNvGrpSpPr/>
          <p:nvPr/>
        </p:nvGrpSpPr>
        <p:grpSpPr>
          <a:xfrm>
            <a:off x="5730016" y="1721514"/>
            <a:ext cx="6789998" cy="4852380"/>
            <a:chOff x="5768516" y="1757260"/>
            <a:chExt cx="6789998" cy="4852380"/>
          </a:xfrm>
        </p:grpSpPr>
        <p:pic>
          <p:nvPicPr>
            <p:cNvPr id="26" name="図 18">
              <a:extLst>
                <a:ext uri="{FF2B5EF4-FFF2-40B4-BE49-F238E27FC236}">
                  <a16:creationId xmlns:a16="http://schemas.microsoft.com/office/drawing/2014/main" id="{021B6415-6589-4758-9A22-BCB2F6D49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516" y="2321984"/>
              <a:ext cx="6393837" cy="41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テキスト ボックス 6">
              <a:extLst>
                <a:ext uri="{FF2B5EF4-FFF2-40B4-BE49-F238E27FC236}">
                  <a16:creationId xmlns:a16="http://schemas.microsoft.com/office/drawing/2014/main" id="{491EC212-243E-B84C-9095-1043C431DFD5}"/>
                </a:ext>
              </a:extLst>
            </p:cNvPr>
            <p:cNvSpPr txBox="1">
              <a:spLocks noChangeArrowheads="1"/>
            </p:cNvSpPr>
            <p:nvPr/>
          </p:nvSpPr>
          <p:spPr bwMode="auto">
            <a:xfrm>
              <a:off x="9193550" y="1757260"/>
              <a:ext cx="2618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defTabSz="422041" fontAlgn="auto">
                <a:spcBef>
                  <a:spcPct val="0"/>
                </a:spcBef>
                <a:spcAft>
                  <a:spcPts val="0"/>
                </a:spcAft>
                <a:buNone/>
              </a:pPr>
              <a:r>
                <a:rPr lang="ja-JP" altLang="en-US" sz="1400">
                  <a:solidFill>
                    <a:prstClr val="black"/>
                  </a:solidFill>
                  <a:latin typeface="Meiryo UI" panose="020B0604030504040204" pitchFamily="34" charset="-128"/>
                  <a:ea typeface="Meiryo UI" panose="020B0604030504040204" pitchFamily="34" charset="-128"/>
                </a:rPr>
                <a:t>観測イベント例</a:t>
              </a:r>
              <a:r>
                <a:rPr lang="en-US" altLang="ja-JP" sz="1400">
                  <a:solidFill>
                    <a:prstClr val="black"/>
                  </a:solidFill>
                  <a:latin typeface="Meiryo UI" panose="020B0604030504040204" pitchFamily="34" charset="-128"/>
                  <a:ea typeface="Meiryo UI" panose="020B0604030504040204" pitchFamily="34" charset="-128"/>
                </a:rPr>
                <a:t>: </a:t>
              </a:r>
            </a:p>
            <a:p>
              <a:pPr algn="ctr" defTabSz="422041" fontAlgn="auto">
                <a:spcBef>
                  <a:spcPct val="0"/>
                </a:spcBef>
                <a:spcAft>
                  <a:spcPts val="0"/>
                </a:spcAft>
                <a:buNone/>
              </a:pPr>
              <a:r>
                <a:rPr lang="ja-JP" altLang="en-US" sz="1400">
                  <a:solidFill>
                    <a:prstClr val="black"/>
                  </a:solidFill>
                  <a:latin typeface="Meiryo UI" panose="020B0604030504040204" pitchFamily="34" charset="-128"/>
                  <a:ea typeface="Meiryo UI" panose="020B0604030504040204" pitchFamily="34" charset="-128"/>
                </a:rPr>
                <a:t>電子候補イベント</a:t>
              </a:r>
              <a:r>
                <a:rPr lang="en-US" altLang="ja-JP" sz="1400">
                  <a:solidFill>
                    <a:prstClr val="black"/>
                  </a:solidFill>
                  <a:latin typeface="Meiryo UI" panose="020B0604030504040204" pitchFamily="34" charset="-128"/>
                  <a:ea typeface="Meiryo UI" panose="020B0604030504040204" pitchFamily="34" charset="-128"/>
                </a:rPr>
                <a:t>  (&gt;100 GeV)</a:t>
              </a:r>
              <a:endParaRPr lang="ja-JP" altLang="en-US" sz="1400">
                <a:solidFill>
                  <a:prstClr val="black"/>
                </a:solidFill>
                <a:latin typeface="Meiryo UI" panose="020B0604030504040204" pitchFamily="34" charset="-128"/>
                <a:ea typeface="Meiryo UI" panose="020B0604030504040204" pitchFamily="34" charset="-128"/>
              </a:endParaRPr>
            </a:p>
          </p:txBody>
        </p:sp>
        <p:sp>
          <p:nvSpPr>
            <p:cNvPr id="30" name="正方形/長方形 29">
              <a:extLst>
                <a:ext uri="{FF2B5EF4-FFF2-40B4-BE49-F238E27FC236}">
                  <a16:creationId xmlns:a16="http://schemas.microsoft.com/office/drawing/2014/main" id="{BD313300-B6F8-EE16-1BA5-DE4E95505AA9}"/>
                </a:ext>
              </a:extLst>
            </p:cNvPr>
            <p:cNvSpPr/>
            <p:nvPr/>
          </p:nvSpPr>
          <p:spPr>
            <a:xfrm>
              <a:off x="8790682" y="5075899"/>
              <a:ext cx="3767832" cy="1533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正方形/長方形 28">
            <a:extLst>
              <a:ext uri="{FF2B5EF4-FFF2-40B4-BE49-F238E27FC236}">
                <a16:creationId xmlns:a16="http://schemas.microsoft.com/office/drawing/2014/main" id="{D5E24BB4-B649-7836-0231-96855B540749}"/>
              </a:ext>
            </a:extLst>
          </p:cNvPr>
          <p:cNvSpPr/>
          <p:nvPr/>
        </p:nvSpPr>
        <p:spPr>
          <a:xfrm>
            <a:off x="6612" y="1523272"/>
            <a:ext cx="8784976" cy="49685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91CD24F-52B2-0449-86F9-F180D49393CC}"/>
              </a:ext>
            </a:extLst>
          </p:cNvPr>
          <p:cNvGrpSpPr/>
          <p:nvPr/>
        </p:nvGrpSpPr>
        <p:grpSpPr>
          <a:xfrm>
            <a:off x="119336" y="1802836"/>
            <a:ext cx="9577064" cy="4583851"/>
            <a:chOff x="219139" y="1853214"/>
            <a:chExt cx="9960334" cy="4655405"/>
          </a:xfrm>
        </p:grpSpPr>
        <p:pic>
          <p:nvPicPr>
            <p:cNvPr id="4" name="Picture 2" descr="F:\2015-02-06_161119.png">
              <a:extLst>
                <a:ext uri="{FF2B5EF4-FFF2-40B4-BE49-F238E27FC236}">
                  <a16:creationId xmlns:a16="http://schemas.microsoft.com/office/drawing/2014/main" id="{3F88F139-E134-B945-AF1C-45DEC816F6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8" r="20175"/>
            <a:stretch/>
          </p:blipFill>
          <p:spPr bwMode="auto">
            <a:xfrm>
              <a:off x="219139" y="1976028"/>
              <a:ext cx="5487717" cy="417646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145C1C92-C3F1-4047-880A-078CA5BDB21F}"/>
                </a:ext>
              </a:extLst>
            </p:cNvPr>
            <p:cNvSpPr txBox="1"/>
            <p:nvPr/>
          </p:nvSpPr>
          <p:spPr>
            <a:xfrm>
              <a:off x="5868144" y="3253885"/>
              <a:ext cx="1699588" cy="695030"/>
            </a:xfrm>
            <a:prstGeom prst="rect">
              <a:avLst/>
            </a:prstGeom>
            <a:noFill/>
            <a:ln w="28575">
              <a:solidFill>
                <a:srgbClr val="00B050"/>
              </a:solidFill>
            </a:ln>
          </p:spPr>
          <p:txBody>
            <a:bodyPr wrap="square" rtlCol="0">
              <a:spAutoFit/>
            </a:bodyPr>
            <a:lstStyle/>
            <a:p>
              <a:pPr defTabSz="844083" fontAlgn="auto">
                <a:spcBef>
                  <a:spcPts val="0"/>
                </a:spcBef>
                <a:spcAft>
                  <a:spcPts val="0"/>
                </a:spcAft>
                <a:defRPr/>
              </a:pPr>
              <a:r>
                <a:rPr lang="en-US" altLang="ja-JP" sz="2000" b="1">
                  <a:solidFill>
                    <a:srgbClr val="002060"/>
                  </a:solidFill>
                  <a:latin typeface="Calibri"/>
                  <a:ea typeface="ＭＳ Ｐゴシック" panose="020B0600070205080204" pitchFamily="34" charset="-128"/>
                </a:rPr>
                <a:t>Imaging Calorimeter</a:t>
              </a:r>
              <a:endParaRPr lang="ja-JP" altLang="en-US" sz="2000" b="1">
                <a:solidFill>
                  <a:srgbClr val="002060"/>
                </a:solidFill>
                <a:latin typeface="Calibri"/>
                <a:ea typeface="ＭＳ Ｐゴシック" panose="020B0600070205080204" pitchFamily="34" charset="-128"/>
              </a:endParaRPr>
            </a:p>
          </p:txBody>
        </p:sp>
        <p:sp>
          <p:nvSpPr>
            <p:cNvPr id="6" name="テキスト ボックス 5">
              <a:extLst>
                <a:ext uri="{FF2B5EF4-FFF2-40B4-BE49-F238E27FC236}">
                  <a16:creationId xmlns:a16="http://schemas.microsoft.com/office/drawing/2014/main" id="{9B5011C3-3DD3-6D4A-9A04-6F2CD9936FDD}"/>
                </a:ext>
              </a:extLst>
            </p:cNvPr>
            <p:cNvSpPr txBox="1"/>
            <p:nvPr/>
          </p:nvSpPr>
          <p:spPr>
            <a:xfrm>
              <a:off x="5868144" y="1883992"/>
              <a:ext cx="1841670" cy="380706"/>
            </a:xfrm>
            <a:prstGeom prst="rect">
              <a:avLst/>
            </a:prstGeom>
            <a:noFill/>
            <a:ln w="28575">
              <a:solidFill>
                <a:srgbClr val="00B050"/>
              </a:solidFill>
            </a:ln>
          </p:spPr>
          <p:txBody>
            <a:bodyPr wrap="none" rtlCol="0">
              <a:spAutoFit/>
            </a:bodyPr>
            <a:lstStyle/>
            <a:p>
              <a:pPr defTabSz="844083" fontAlgn="auto">
                <a:spcBef>
                  <a:spcPts val="0"/>
                </a:spcBef>
                <a:spcAft>
                  <a:spcPts val="0"/>
                </a:spcAft>
                <a:defRPr/>
              </a:pPr>
              <a:r>
                <a:rPr lang="en-US" altLang="ja-JP" sz="2000" b="1">
                  <a:solidFill>
                    <a:srgbClr val="002060"/>
                  </a:solidFill>
                  <a:latin typeface="Calibri"/>
                  <a:ea typeface="ＭＳ Ｐゴシック" panose="020B0600070205080204" pitchFamily="34" charset="-128"/>
                </a:rPr>
                <a:t>Charge Detector</a:t>
              </a:r>
              <a:endParaRPr lang="ja-JP" altLang="en-US" sz="2000" b="1">
                <a:solidFill>
                  <a:srgbClr val="002060"/>
                </a:solidFill>
                <a:latin typeface="Calibri"/>
                <a:ea typeface="ＭＳ Ｐゴシック" panose="020B0600070205080204" pitchFamily="34" charset="-128"/>
              </a:endParaRPr>
            </a:p>
          </p:txBody>
        </p:sp>
        <p:sp>
          <p:nvSpPr>
            <p:cNvPr id="7" name="テキスト ボックス 6">
              <a:extLst>
                <a:ext uri="{FF2B5EF4-FFF2-40B4-BE49-F238E27FC236}">
                  <a16:creationId xmlns:a16="http://schemas.microsoft.com/office/drawing/2014/main" id="{3211BD14-440E-6E4C-982B-A655D05BF243}"/>
                </a:ext>
              </a:extLst>
            </p:cNvPr>
            <p:cNvSpPr txBox="1"/>
            <p:nvPr/>
          </p:nvSpPr>
          <p:spPr>
            <a:xfrm>
              <a:off x="5868144" y="4817375"/>
              <a:ext cx="2074164" cy="695030"/>
            </a:xfrm>
            <a:prstGeom prst="rect">
              <a:avLst/>
            </a:prstGeom>
            <a:noFill/>
            <a:ln w="28575">
              <a:solidFill>
                <a:srgbClr val="00B050"/>
              </a:solidFill>
            </a:ln>
          </p:spPr>
          <p:txBody>
            <a:bodyPr wrap="square" rtlCol="0">
              <a:spAutoFit/>
            </a:bodyPr>
            <a:lstStyle/>
            <a:p>
              <a:pPr defTabSz="844083" fontAlgn="auto">
                <a:spcBef>
                  <a:spcPts val="0"/>
                </a:spcBef>
                <a:spcAft>
                  <a:spcPts val="0"/>
                </a:spcAft>
                <a:defRPr/>
              </a:pPr>
              <a:r>
                <a:rPr lang="en-US" altLang="ja-JP" sz="2000" b="1">
                  <a:solidFill>
                    <a:srgbClr val="002060"/>
                  </a:solidFill>
                  <a:latin typeface="Calibri"/>
                  <a:ea typeface="ＭＳ Ｐゴシック" panose="020B0600070205080204" pitchFamily="34" charset="-128"/>
                </a:rPr>
                <a:t>Total Absorption Calorimeter</a:t>
              </a:r>
              <a:endParaRPr lang="ja-JP" altLang="en-US" sz="2000" b="1">
                <a:solidFill>
                  <a:srgbClr val="002060"/>
                </a:solidFill>
                <a:latin typeface="Calibri"/>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567C554D-1B21-DC41-AF04-4281593A65FA}"/>
                </a:ext>
              </a:extLst>
            </p:cNvPr>
            <p:cNvSpPr txBox="1"/>
            <p:nvPr/>
          </p:nvSpPr>
          <p:spPr>
            <a:xfrm>
              <a:off x="5775181" y="2292919"/>
              <a:ext cx="3463269" cy="844766"/>
            </a:xfrm>
            <a:prstGeom prst="rect">
              <a:avLst/>
            </a:prstGeom>
            <a:noFill/>
          </p:spPr>
          <p:txBody>
            <a:bodyPr wrap="square" rtlCol="0">
              <a:spAutoFit/>
            </a:bodyPr>
            <a:lstStyle/>
            <a:p>
              <a:pPr defTabSz="844083" fontAlgn="auto">
                <a:spcBef>
                  <a:spcPts val="0"/>
                </a:spcBef>
                <a:spcAft>
                  <a:spcPts val="0"/>
                </a:spcAft>
                <a:defRPr/>
              </a:pPr>
              <a:r>
                <a:rPr lang="en-US" altLang="ja-JP" sz="1662" b="1">
                  <a:solidFill>
                    <a:prstClr val="black"/>
                  </a:solidFill>
                  <a:latin typeface="Calibri"/>
                  <a:ea typeface="ＭＳ Ｐゴシック" panose="020B0600070205080204" pitchFamily="34" charset="-128"/>
                </a:rPr>
                <a:t>plastic scintillator </a:t>
              </a:r>
              <a:r>
                <a:rPr lang="en-US" altLang="ja-JP" sz="1662" b="1" err="1">
                  <a:solidFill>
                    <a:prstClr val="black"/>
                  </a:solidFill>
                  <a:latin typeface="Calibri"/>
                  <a:ea typeface="ＭＳ Ｐゴシック" panose="020B0600070205080204" pitchFamily="34" charset="-128"/>
                </a:rPr>
                <a:t>hodoscope</a:t>
              </a:r>
              <a:r>
                <a:rPr lang="en-US" altLang="ja-JP" sz="1662" b="1">
                  <a:solidFill>
                    <a:prstClr val="black"/>
                  </a:solidFill>
                  <a:latin typeface="Calibri"/>
                  <a:ea typeface="ＭＳ Ｐゴシック" panose="020B0600070205080204" pitchFamily="34" charset="-128"/>
                </a:rPr>
                <a:t> </a:t>
              </a:r>
            </a:p>
            <a:p>
              <a:pPr defTabSz="844083" fontAlgn="auto">
                <a:spcBef>
                  <a:spcPts val="0"/>
                </a:spcBef>
                <a:spcAft>
                  <a:spcPts val="0"/>
                </a:spcAft>
                <a:defRPr/>
              </a:pPr>
              <a:r>
                <a:rPr lang="ja-JP" altLang="en-US" sz="1477">
                  <a:solidFill>
                    <a:prstClr val="black"/>
                  </a:solidFill>
                  <a:latin typeface="Calibri"/>
                  <a:ea typeface="ＭＳ Ｐゴシック" panose="020B0600070205080204" pitchFamily="34" charset="-128"/>
                </a:rPr>
                <a:t>電荷の絶対値測定 </a:t>
              </a:r>
              <a:br>
                <a:rPr lang="en-US" altLang="ja-JP" sz="1662">
                  <a:solidFill>
                    <a:prstClr val="black"/>
                  </a:solidFill>
                  <a:latin typeface="Calibri"/>
                  <a:ea typeface="ＭＳ Ｐゴシック" panose="020B0600070205080204" pitchFamily="34" charset="-128"/>
                </a:rPr>
              </a:br>
              <a:r>
                <a:rPr lang="en-US" altLang="ja-JP" sz="1477">
                  <a:solidFill>
                    <a:prstClr val="black"/>
                  </a:solidFill>
                  <a:latin typeface="Calibri"/>
                  <a:ea typeface="ＭＳ Ｐゴシック" panose="020B0600070205080204" pitchFamily="34" charset="-128"/>
                </a:rPr>
                <a:t>(</a:t>
              </a:r>
              <a:r>
                <a:rPr lang="en-US" altLang="ja-JP" sz="1477">
                  <a:solidFill>
                    <a:srgbClr val="FF0000"/>
                  </a:solidFill>
                  <a:latin typeface="Calibri"/>
                  <a:ea typeface="ＭＳ Ｐゴシック" panose="020B0600070205080204" pitchFamily="34" charset="-128"/>
                </a:rPr>
                <a:t>Z=0—40, </a:t>
              </a:r>
              <a:r>
                <a:rPr lang="ja-JP" altLang="en-US" sz="1477">
                  <a:solidFill>
                    <a:srgbClr val="FF0000"/>
                  </a:solidFill>
                  <a:latin typeface="Calibri"/>
                  <a:ea typeface="ＭＳ Ｐゴシック" panose="020B0600070205080204" pitchFamily="34" charset="-128"/>
                </a:rPr>
                <a:t>分解能 </a:t>
              </a:r>
              <a:r>
                <a:rPr lang="en-US" altLang="ja-JP" sz="1477">
                  <a:solidFill>
                    <a:srgbClr val="FF0000"/>
                  </a:solidFill>
                  <a:latin typeface="Calibri"/>
                  <a:ea typeface="ＭＳ Ｐゴシック" panose="020B0600070205080204" pitchFamily="34" charset="-128"/>
                </a:rPr>
                <a:t>0.1-0.35e</a:t>
              </a:r>
              <a:r>
                <a:rPr lang="en-US" altLang="ja-JP" sz="1477">
                  <a:solidFill>
                    <a:prstClr val="black"/>
                  </a:solidFill>
                  <a:latin typeface="Calibri"/>
                  <a:ea typeface="ＭＳ Ｐゴシック" panose="020B0600070205080204" pitchFamily="34" charset="-128"/>
                </a:rPr>
                <a:t>)</a:t>
              </a:r>
              <a:endParaRPr lang="ja-JP" altLang="en-US" sz="1477">
                <a:solidFill>
                  <a:prstClr val="black"/>
                </a:solidFill>
                <a:latin typeface="Calibri"/>
                <a:ea typeface="ＭＳ Ｐゴシック" panose="020B0600070205080204" pitchFamily="34" charset="-128"/>
              </a:endParaRPr>
            </a:p>
          </p:txBody>
        </p:sp>
        <p:sp>
          <p:nvSpPr>
            <p:cNvPr id="9" name="テキスト ボックス 8">
              <a:extLst>
                <a:ext uri="{FF2B5EF4-FFF2-40B4-BE49-F238E27FC236}">
                  <a16:creationId xmlns:a16="http://schemas.microsoft.com/office/drawing/2014/main" id="{A7F25507-C73E-CA4B-A4FB-A5C68CD23FCA}"/>
                </a:ext>
              </a:extLst>
            </p:cNvPr>
            <p:cNvSpPr txBox="1"/>
            <p:nvPr/>
          </p:nvSpPr>
          <p:spPr>
            <a:xfrm>
              <a:off x="5775181" y="3948698"/>
              <a:ext cx="3551111" cy="844766"/>
            </a:xfrm>
            <a:prstGeom prst="rect">
              <a:avLst/>
            </a:prstGeom>
            <a:noFill/>
          </p:spPr>
          <p:txBody>
            <a:bodyPr wrap="square" rtlCol="0">
              <a:spAutoFit/>
            </a:bodyPr>
            <a:lstStyle/>
            <a:p>
              <a:pPr defTabSz="844083" fontAlgn="auto">
                <a:spcBef>
                  <a:spcPts val="0"/>
                </a:spcBef>
                <a:spcAft>
                  <a:spcPts val="0"/>
                </a:spcAft>
                <a:defRPr/>
              </a:pPr>
              <a:r>
                <a:rPr lang="en-US" altLang="ja-JP" sz="1662" b="1" err="1">
                  <a:solidFill>
                    <a:prstClr val="black"/>
                  </a:solidFill>
                  <a:latin typeface="Calibri"/>
                  <a:ea typeface="ＭＳ Ｐゴシック" panose="020B0600070205080204" pitchFamily="34" charset="-128"/>
                </a:rPr>
                <a:t>SciFi</a:t>
              </a:r>
              <a:r>
                <a:rPr lang="en-US" altLang="ja-JP" sz="1662" b="1">
                  <a:solidFill>
                    <a:prstClr val="black"/>
                  </a:solidFill>
                  <a:latin typeface="Calibri"/>
                  <a:ea typeface="ＭＳ Ｐゴシック" panose="020B0600070205080204" pitchFamily="34" charset="-128"/>
                </a:rPr>
                <a:t> + tungsten plate (3X</a:t>
              </a:r>
              <a:r>
                <a:rPr lang="en-US" altLang="ja-JP" sz="1662" b="1" baseline="-25000">
                  <a:solidFill>
                    <a:prstClr val="black"/>
                  </a:solidFill>
                  <a:latin typeface="Calibri"/>
                  <a:ea typeface="ＭＳ Ｐゴシック" panose="020B0600070205080204" pitchFamily="34" charset="-128"/>
                </a:rPr>
                <a:t>0</a:t>
              </a:r>
              <a:r>
                <a:rPr lang="en-US" altLang="ja-JP" sz="1662" b="1">
                  <a:solidFill>
                    <a:prstClr val="black"/>
                  </a:solidFill>
                  <a:latin typeface="Calibri"/>
                  <a:ea typeface="ＭＳ Ｐゴシック" panose="020B0600070205080204" pitchFamily="34" charset="-128"/>
                </a:rPr>
                <a:t>)</a:t>
              </a:r>
            </a:p>
            <a:p>
              <a:pPr defTabSz="844083" fontAlgn="auto">
                <a:spcBef>
                  <a:spcPts val="0"/>
                </a:spcBef>
                <a:spcAft>
                  <a:spcPts val="0"/>
                </a:spcAft>
                <a:defRPr/>
              </a:pPr>
              <a:r>
                <a:rPr lang="ja-JP" altLang="en-US" sz="1477">
                  <a:solidFill>
                    <a:prstClr val="black"/>
                  </a:solidFill>
                  <a:latin typeface="Calibri"/>
                  <a:ea typeface="ＭＳ Ｐゴシック" panose="020B0600070205080204" pitchFamily="34" charset="-128"/>
                </a:rPr>
                <a:t>到来方向再構成 </a:t>
              </a:r>
              <a:r>
                <a:rPr lang="en-US" altLang="ja-JP" sz="1477">
                  <a:solidFill>
                    <a:prstClr val="black"/>
                  </a:solidFill>
                  <a:latin typeface="Calibri"/>
                  <a:ea typeface="ＭＳ Ｐゴシック" panose="020B0600070205080204" pitchFamily="34" charset="-128"/>
                </a:rPr>
                <a:t>(</a:t>
              </a:r>
              <a:r>
                <a:rPr lang="ja-JP" altLang="en-US" sz="1477">
                  <a:solidFill>
                    <a:srgbClr val="FF0000"/>
                  </a:solidFill>
                  <a:latin typeface="MS PGothic" panose="020B0600070205080204" pitchFamily="34" charset="-128"/>
                  <a:ea typeface="MS PGothic" panose="020B0600070205080204" pitchFamily="34" charset="-128"/>
                </a:rPr>
                <a:t>分解能</a:t>
              </a:r>
              <a:r>
                <a:rPr lang="en-US" altLang="ja-JP" sz="1477">
                  <a:solidFill>
                    <a:srgbClr val="FF0000"/>
                  </a:solidFill>
                  <a:latin typeface="MS PGothic" panose="020B0600070205080204" pitchFamily="34" charset="-128"/>
                  <a:ea typeface="MS PGothic" panose="020B0600070205080204" pitchFamily="34" charset="-128"/>
                </a:rPr>
                <a:t>=0.1-0.5</a:t>
              </a:r>
              <a:r>
                <a:rPr lang="en-US" altLang="ja-JP" sz="1477" baseline="30000">
                  <a:solidFill>
                    <a:srgbClr val="FF0000"/>
                  </a:solidFill>
                  <a:latin typeface="MS PGothic" panose="020B0600070205080204" pitchFamily="34" charset="-128"/>
                  <a:ea typeface="MS PGothic" panose="020B0600070205080204" pitchFamily="34" charset="-128"/>
                </a:rPr>
                <a:t>o</a:t>
              </a:r>
              <a:r>
                <a:rPr lang="en-US" altLang="ja-JP" sz="1477">
                  <a:solidFill>
                    <a:prstClr val="black"/>
                  </a:solidFill>
                  <a:latin typeface="Calibri"/>
                  <a:ea typeface="ＭＳ Ｐゴシック" panose="020B0600070205080204" pitchFamily="34" charset="-128"/>
                </a:rPr>
                <a:t>)</a:t>
              </a:r>
            </a:p>
            <a:p>
              <a:pPr defTabSz="844083" fontAlgn="auto">
                <a:spcBef>
                  <a:spcPts val="0"/>
                </a:spcBef>
                <a:spcAft>
                  <a:spcPts val="0"/>
                </a:spcAft>
                <a:defRPr/>
              </a:pPr>
              <a:r>
                <a:rPr lang="ja-JP" altLang="en-US" sz="1477">
                  <a:solidFill>
                    <a:prstClr val="black"/>
                  </a:solidFill>
                  <a:latin typeface="Calibri"/>
                  <a:ea typeface="ＭＳ Ｐゴシック" panose="020B0600070205080204" pitchFamily="34" charset="-128"/>
                </a:rPr>
                <a:t>初期シャワー発達の測定</a:t>
              </a:r>
            </a:p>
          </p:txBody>
        </p:sp>
        <p:sp>
          <p:nvSpPr>
            <p:cNvPr id="10" name="テキスト ボックス 9">
              <a:extLst>
                <a:ext uri="{FF2B5EF4-FFF2-40B4-BE49-F238E27FC236}">
                  <a16:creationId xmlns:a16="http://schemas.microsoft.com/office/drawing/2014/main" id="{3D11D831-55C7-4D43-AFBA-3F2101568E64}"/>
                </a:ext>
              </a:extLst>
            </p:cNvPr>
            <p:cNvSpPr txBox="1"/>
            <p:nvPr/>
          </p:nvSpPr>
          <p:spPr>
            <a:xfrm>
              <a:off x="5775181" y="5504575"/>
              <a:ext cx="4404292" cy="980074"/>
            </a:xfrm>
            <a:prstGeom prst="rect">
              <a:avLst/>
            </a:prstGeom>
            <a:noFill/>
          </p:spPr>
          <p:txBody>
            <a:bodyPr wrap="square" rtlCol="0">
              <a:spAutoFit/>
            </a:bodyPr>
            <a:lstStyle/>
            <a:p>
              <a:pPr defTabSz="844083" fontAlgn="auto">
                <a:spcBef>
                  <a:spcPts val="0"/>
                </a:spcBef>
                <a:spcAft>
                  <a:spcPts val="0"/>
                </a:spcAft>
                <a:defRPr/>
              </a:pPr>
              <a:r>
                <a:rPr lang="en-US" altLang="ja-JP" sz="1662" b="1">
                  <a:solidFill>
                    <a:prstClr val="black"/>
                  </a:solidFill>
                  <a:latin typeface="Calibri"/>
                  <a:ea typeface="ＭＳ Ｐゴシック" panose="020B0600070205080204" pitchFamily="34" charset="-128"/>
                </a:rPr>
                <a:t>PWO </a:t>
              </a:r>
              <a:r>
                <a:rPr lang="en-US" altLang="ja-JP" sz="1662" b="1" err="1">
                  <a:solidFill>
                    <a:prstClr val="black"/>
                  </a:solidFill>
                  <a:latin typeface="Calibri"/>
                  <a:ea typeface="ＭＳ Ｐゴシック" panose="020B0600070205080204" pitchFamily="34" charset="-128"/>
                </a:rPr>
                <a:t>hodoscope</a:t>
              </a:r>
              <a:r>
                <a:rPr lang="en-US" altLang="ja-JP" sz="1662" b="1">
                  <a:solidFill>
                    <a:prstClr val="black"/>
                  </a:solidFill>
                  <a:latin typeface="Calibri"/>
                  <a:ea typeface="ＭＳ Ｐゴシック" panose="020B0600070205080204" pitchFamily="34" charset="-128"/>
                </a:rPr>
                <a:t> (27X</a:t>
              </a:r>
              <a:r>
                <a:rPr lang="en-US" altLang="ja-JP" sz="1662" b="1" baseline="-25000">
                  <a:solidFill>
                    <a:prstClr val="black"/>
                  </a:solidFill>
                  <a:latin typeface="Calibri"/>
                  <a:ea typeface="ＭＳ Ｐゴシック" panose="020B0600070205080204" pitchFamily="34" charset="-128"/>
                </a:rPr>
                <a:t>0</a:t>
              </a:r>
              <a:r>
                <a:rPr lang="en-US" altLang="ja-JP" sz="1662" b="1">
                  <a:solidFill>
                    <a:prstClr val="black"/>
                  </a:solidFill>
                  <a:latin typeface="Calibri"/>
                  <a:ea typeface="ＭＳ Ｐゴシック" panose="020B0600070205080204" pitchFamily="34" charset="-128"/>
                </a:rPr>
                <a:t>)</a:t>
              </a:r>
            </a:p>
            <a:p>
              <a:pPr defTabSz="844083" fontAlgn="auto">
                <a:spcBef>
                  <a:spcPts val="0"/>
                </a:spcBef>
                <a:spcAft>
                  <a:spcPts val="0"/>
                </a:spcAft>
                <a:defRPr/>
              </a:pPr>
              <a:r>
                <a:rPr lang="ja-JP" altLang="en-US" sz="1477">
                  <a:solidFill>
                    <a:prstClr val="black"/>
                  </a:solidFill>
                  <a:latin typeface="Calibri"/>
                  <a:ea typeface="ＭＳ Ｐゴシック" panose="020B0600070205080204" pitchFamily="34" charset="-128"/>
                </a:rPr>
                <a:t>エネルギー測定 </a:t>
              </a:r>
              <a:r>
                <a:rPr lang="en-US" altLang="ja-JP" sz="1477">
                  <a:solidFill>
                    <a:prstClr val="black"/>
                  </a:solidFill>
                  <a:latin typeface="Calibri"/>
                  <a:ea typeface="ＭＳ Ｐゴシック" panose="020B0600070205080204" pitchFamily="34" charset="-128"/>
                </a:rPr>
                <a:t>(</a:t>
              </a:r>
              <a:r>
                <a:rPr lang="ja-JP" altLang="en-US" sz="1477">
                  <a:solidFill>
                    <a:srgbClr val="FF0000"/>
                  </a:solidFill>
                  <a:latin typeface="Calibri"/>
                  <a:ea typeface="ＭＳ Ｐゴシック" panose="020B0600070205080204" pitchFamily="34" charset="-128"/>
                </a:rPr>
                <a:t>分解能 </a:t>
              </a:r>
              <a:r>
                <a:rPr lang="en-US" altLang="ja-JP" sz="1477">
                  <a:solidFill>
                    <a:srgbClr val="FF0000"/>
                  </a:solidFill>
                  <a:latin typeface="Calibri"/>
                  <a:ea typeface="ＭＳ Ｐゴシック" panose="020B0600070205080204" pitchFamily="34" charset="-128"/>
                </a:rPr>
                <a:t>2% </a:t>
              </a:r>
              <a:r>
                <a:rPr lang="ja-JP" altLang="en-US" sz="1477">
                  <a:solidFill>
                    <a:srgbClr val="FF0000"/>
                  </a:solidFill>
                  <a:latin typeface="Calibri"/>
                  <a:ea typeface="ＭＳ Ｐゴシック" panose="020B0600070205080204" pitchFamily="34" charset="-128"/>
                </a:rPr>
                <a:t>電子</a:t>
              </a:r>
              <a:r>
                <a:rPr lang="en-US" altLang="ja-JP" sz="1477">
                  <a:solidFill>
                    <a:prstClr val="black"/>
                  </a:solidFill>
                  <a:latin typeface="Calibri"/>
                  <a:ea typeface="ＭＳ Ｐゴシック" panose="020B0600070205080204" pitchFamily="34" charset="-128"/>
                </a:rPr>
                <a:t>)</a:t>
              </a:r>
            </a:p>
            <a:p>
              <a:pPr defTabSz="844083" fontAlgn="auto">
                <a:spcBef>
                  <a:spcPts val="0"/>
                </a:spcBef>
                <a:spcAft>
                  <a:spcPts val="0"/>
                </a:spcAft>
                <a:defRPr/>
              </a:pPr>
              <a:r>
                <a:rPr lang="ja-JP" altLang="en-US" sz="1477">
                  <a:solidFill>
                    <a:prstClr val="black"/>
                  </a:solidFill>
                  <a:latin typeface="Calibri"/>
                  <a:ea typeface="ＭＳ Ｐゴシック" panose="020B0600070205080204" pitchFamily="34" charset="-128"/>
                </a:rPr>
                <a:t>シャワー形状を利用した粒子識別</a:t>
              </a:r>
              <a:endParaRPr lang="en-US" altLang="ja-JP" sz="1477">
                <a:solidFill>
                  <a:prstClr val="black"/>
                </a:solidFill>
                <a:latin typeface="Calibri"/>
                <a:ea typeface="ＭＳ Ｐゴシック" panose="020B0600070205080204" pitchFamily="34" charset="-128"/>
              </a:endParaRPr>
            </a:p>
            <a:p>
              <a:pPr defTabSz="844083" fontAlgn="auto">
                <a:spcBef>
                  <a:spcPts val="0"/>
                </a:spcBef>
                <a:spcAft>
                  <a:spcPts val="0"/>
                </a:spcAft>
                <a:defRPr/>
              </a:pPr>
              <a:r>
                <a:rPr lang="en-US" altLang="ja-JP" sz="1477">
                  <a:solidFill>
                    <a:prstClr val="black"/>
                  </a:solidFill>
                  <a:latin typeface="Calibri"/>
                  <a:ea typeface="ＭＳ Ｐゴシック" panose="020B0600070205080204" pitchFamily="34" charset="-128"/>
                </a:rPr>
                <a:t>(</a:t>
              </a:r>
              <a:r>
                <a:rPr lang="ja-JP" altLang="en-US" sz="1477">
                  <a:solidFill>
                    <a:srgbClr val="FF0000"/>
                  </a:solidFill>
                  <a:latin typeface="Calibri"/>
                  <a:ea typeface="ＭＳ Ｐゴシック" panose="020B0600070205080204" pitchFamily="34" charset="-128"/>
                </a:rPr>
                <a:t>陽子除去性能：</a:t>
              </a:r>
              <a:r>
                <a:rPr lang="en-US" altLang="ja-JP" sz="1477">
                  <a:solidFill>
                    <a:srgbClr val="FF0000"/>
                  </a:solidFill>
                  <a:latin typeface="Calibri"/>
                  <a:ea typeface="ＭＳ Ｐゴシック" panose="020B0600070205080204" pitchFamily="34" charset="-128"/>
                </a:rPr>
                <a:t>~10</a:t>
              </a:r>
              <a:r>
                <a:rPr lang="en-US" altLang="ja-JP" sz="1477" baseline="30000">
                  <a:solidFill>
                    <a:srgbClr val="FF0000"/>
                  </a:solidFill>
                  <a:latin typeface="Calibri"/>
                  <a:ea typeface="ＭＳ Ｐゴシック" panose="020B0600070205080204" pitchFamily="34" charset="-128"/>
                </a:rPr>
                <a:t>5</a:t>
              </a:r>
              <a:r>
                <a:rPr lang="en-US" altLang="ja-JP" sz="1477">
                  <a:solidFill>
                    <a:prstClr val="black"/>
                  </a:solidFill>
                  <a:latin typeface="Calibri"/>
                  <a:ea typeface="ＭＳ Ｐゴシック" panose="020B0600070205080204" pitchFamily="34" charset="-128"/>
                </a:rPr>
                <a:t>)</a:t>
              </a:r>
              <a:endParaRPr lang="ja-JP" altLang="en-US" sz="1477">
                <a:solidFill>
                  <a:prstClr val="black"/>
                </a:solidFill>
                <a:latin typeface="Calibri"/>
                <a:ea typeface="ＭＳ Ｐゴシック" panose="020B0600070205080204" pitchFamily="34" charset="-128"/>
              </a:endParaRPr>
            </a:p>
          </p:txBody>
        </p:sp>
        <p:cxnSp>
          <p:nvCxnSpPr>
            <p:cNvPr id="11" name="直線矢印コネクタ 10">
              <a:extLst>
                <a:ext uri="{FF2B5EF4-FFF2-40B4-BE49-F238E27FC236}">
                  <a16:creationId xmlns:a16="http://schemas.microsoft.com/office/drawing/2014/main" id="{FAC7F0DD-1089-D24B-B4A0-2AFDB2FC3ABF}"/>
                </a:ext>
              </a:extLst>
            </p:cNvPr>
            <p:cNvCxnSpPr/>
            <p:nvPr/>
          </p:nvCxnSpPr>
          <p:spPr>
            <a:xfrm>
              <a:off x="2385733" y="2294193"/>
              <a:ext cx="2820271" cy="0"/>
            </a:xfrm>
            <a:prstGeom prst="straightConnector1">
              <a:avLst/>
            </a:prstGeom>
            <a:ln w="952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テキスト ボックス 6">
              <a:extLst>
                <a:ext uri="{FF2B5EF4-FFF2-40B4-BE49-F238E27FC236}">
                  <a16:creationId xmlns:a16="http://schemas.microsoft.com/office/drawing/2014/main" id="{27554508-8E59-6341-ADCA-9A404C0AF7F6}"/>
                </a:ext>
              </a:extLst>
            </p:cNvPr>
            <p:cNvSpPr txBox="1"/>
            <p:nvPr/>
          </p:nvSpPr>
          <p:spPr>
            <a:xfrm>
              <a:off x="2685724" y="1924861"/>
              <a:ext cx="1292634" cy="33638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defTabSz="422041" fontAlgn="auto">
                <a:spcBef>
                  <a:spcPts val="0"/>
                </a:spcBef>
                <a:spcAft>
                  <a:spcPts val="0"/>
                </a:spcAft>
                <a:defRPr/>
              </a:pPr>
              <a:r>
                <a:rPr lang="en-US" altLang="ja-JP" sz="1477">
                  <a:solidFill>
                    <a:prstClr val="black"/>
                  </a:solidFill>
                  <a:latin typeface="Calibri"/>
                  <a:ea typeface="ＭＳ Ｐゴシック" panose="020B0600070205080204" pitchFamily="34" charset="-128"/>
                </a:rPr>
                <a:t>450mm</a:t>
              </a:r>
              <a:endParaRPr lang="ja-JP" altLang="en-US" sz="1477">
                <a:solidFill>
                  <a:prstClr val="black"/>
                </a:solidFill>
                <a:latin typeface="Calibri"/>
                <a:ea typeface="ＭＳ Ｐゴシック" panose="020B0600070205080204" pitchFamily="34" charset="-128"/>
              </a:endParaRPr>
            </a:p>
          </p:txBody>
        </p:sp>
        <p:cxnSp>
          <p:nvCxnSpPr>
            <p:cNvPr id="13" name="直線コネクタ 12">
              <a:extLst>
                <a:ext uri="{FF2B5EF4-FFF2-40B4-BE49-F238E27FC236}">
                  <a16:creationId xmlns:a16="http://schemas.microsoft.com/office/drawing/2014/main" id="{38EDAEC7-BEDD-6A44-974B-869286D29D7B}"/>
                </a:ext>
              </a:extLst>
            </p:cNvPr>
            <p:cNvCxnSpPr/>
            <p:nvPr/>
          </p:nvCxnSpPr>
          <p:spPr>
            <a:xfrm flipH="1" flipV="1">
              <a:off x="3693836" y="5504575"/>
              <a:ext cx="576064" cy="5967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B497DAA-D446-A34A-9B91-4026AFFD20A9}"/>
                </a:ext>
              </a:extLst>
            </p:cNvPr>
            <p:cNvSpPr txBox="1"/>
            <p:nvPr/>
          </p:nvSpPr>
          <p:spPr>
            <a:xfrm>
              <a:off x="1572518" y="6172237"/>
              <a:ext cx="4169742" cy="336382"/>
            </a:xfrm>
            <a:prstGeom prst="rect">
              <a:avLst/>
            </a:prstGeom>
            <a:noFill/>
          </p:spPr>
          <p:txBody>
            <a:bodyPr wrap="square" rtlCol="0">
              <a:spAutoFit/>
            </a:bodyPr>
            <a:lstStyle/>
            <a:p>
              <a:pPr defTabSz="844083" fontAlgn="auto">
                <a:spcBef>
                  <a:spcPts val="0"/>
                </a:spcBef>
                <a:spcAft>
                  <a:spcPts val="0"/>
                </a:spcAft>
                <a:defRPr/>
              </a:pPr>
              <a:r>
                <a:rPr lang="en-US" altLang="ja-JP" sz="1477">
                  <a:solidFill>
                    <a:prstClr val="black"/>
                  </a:solidFill>
                  <a:latin typeface="MS PGothic" panose="020B0600070205080204" pitchFamily="34" charset="-128"/>
                  <a:ea typeface="MS PGothic" panose="020B0600070205080204" pitchFamily="34" charset="-128"/>
                </a:rPr>
                <a:t>1TeV </a:t>
              </a:r>
              <a:r>
                <a:rPr lang="ja-JP" altLang="en-US" sz="1477">
                  <a:solidFill>
                    <a:prstClr val="black"/>
                  </a:solidFill>
                  <a:latin typeface="MS PGothic" panose="020B0600070205080204" pitchFamily="34" charset="-128"/>
                  <a:ea typeface="MS PGothic" panose="020B0600070205080204" pitchFamily="34" charset="-128"/>
                </a:rPr>
                <a:t>電子シャワーを</a:t>
              </a:r>
              <a:r>
                <a:rPr lang="en-US" altLang="ja-JP" sz="1477">
                  <a:solidFill>
                    <a:prstClr val="black"/>
                  </a:solidFill>
                  <a:latin typeface="MS PGothic" panose="020B0600070205080204" pitchFamily="34" charset="-128"/>
                  <a:ea typeface="MS PGothic" panose="020B0600070205080204" pitchFamily="34" charset="-128"/>
                </a:rPr>
                <a:t>TASC</a:t>
              </a:r>
              <a:r>
                <a:rPr lang="ja-JP" altLang="en-US" sz="1477">
                  <a:solidFill>
                    <a:prstClr val="black"/>
                  </a:solidFill>
                  <a:latin typeface="MS PGothic" panose="020B0600070205080204" pitchFamily="34" charset="-128"/>
                  <a:ea typeface="MS PGothic" panose="020B0600070205080204" pitchFamily="34" charset="-128"/>
                </a:rPr>
                <a:t>で全て吸収できる</a:t>
              </a:r>
            </a:p>
          </p:txBody>
        </p:sp>
        <p:cxnSp>
          <p:nvCxnSpPr>
            <p:cNvPr id="15" name="直線コネクタ 14">
              <a:extLst>
                <a:ext uri="{FF2B5EF4-FFF2-40B4-BE49-F238E27FC236}">
                  <a16:creationId xmlns:a16="http://schemas.microsoft.com/office/drawing/2014/main" id="{15EF5141-48D3-414D-8117-6A1450CA6AC7}"/>
                </a:ext>
              </a:extLst>
            </p:cNvPr>
            <p:cNvCxnSpPr>
              <a:stCxn id="6" idx="1"/>
            </p:cNvCxnSpPr>
            <p:nvPr/>
          </p:nvCxnSpPr>
          <p:spPr>
            <a:xfrm flipH="1">
              <a:off x="5206005" y="2074345"/>
              <a:ext cx="662139" cy="49858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63F995E-1C3F-404D-BE3B-DE114401B4B5}"/>
                </a:ext>
              </a:extLst>
            </p:cNvPr>
            <p:cNvCxnSpPr>
              <a:stCxn id="5" idx="1"/>
            </p:cNvCxnSpPr>
            <p:nvPr/>
          </p:nvCxnSpPr>
          <p:spPr>
            <a:xfrm flipH="1" flipV="1">
              <a:off x="5206005" y="2860966"/>
              <a:ext cx="662140" cy="7404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F781DBB-6E35-2F4A-AA99-1AEDAF65EA9D}"/>
                </a:ext>
              </a:extLst>
            </p:cNvPr>
            <p:cNvCxnSpPr>
              <a:stCxn id="5" idx="1"/>
            </p:cNvCxnSpPr>
            <p:nvPr/>
          </p:nvCxnSpPr>
          <p:spPr>
            <a:xfrm flipH="1">
              <a:off x="5206005" y="3601401"/>
              <a:ext cx="662140" cy="36037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5AC7DF8-73BF-2D4D-8580-F44CBA892387}"/>
                </a:ext>
              </a:extLst>
            </p:cNvPr>
            <p:cNvCxnSpPr>
              <a:stCxn id="7" idx="1"/>
            </p:cNvCxnSpPr>
            <p:nvPr/>
          </p:nvCxnSpPr>
          <p:spPr>
            <a:xfrm flipH="1" flipV="1">
              <a:off x="4989981" y="4092342"/>
              <a:ext cx="878164" cy="107254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9014FB5-3A72-8C40-B145-7D9280517202}"/>
                </a:ext>
              </a:extLst>
            </p:cNvPr>
            <p:cNvCxnSpPr>
              <a:stCxn id="7" idx="1"/>
            </p:cNvCxnSpPr>
            <p:nvPr/>
          </p:nvCxnSpPr>
          <p:spPr>
            <a:xfrm flipH="1">
              <a:off x="4989981" y="5164891"/>
              <a:ext cx="878164" cy="36037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4345463B-8340-444E-BE6D-509505606159}"/>
                </a:ext>
              </a:extLst>
            </p:cNvPr>
            <p:cNvSpPr txBox="1"/>
            <p:nvPr/>
          </p:nvSpPr>
          <p:spPr>
            <a:xfrm>
              <a:off x="7926030" y="1853214"/>
              <a:ext cx="732779" cy="455887"/>
            </a:xfrm>
            <a:prstGeom prst="rect">
              <a:avLst/>
            </a:prstGeom>
            <a:noFill/>
          </p:spPr>
          <p:txBody>
            <a:bodyPr wrap="none" rtlCol="0">
              <a:spAutoFit/>
            </a:bodyPr>
            <a:lstStyle/>
            <a:p>
              <a:pPr defTabSz="844083" fontAlgn="auto">
                <a:spcBef>
                  <a:spcPts val="0"/>
                </a:spcBef>
                <a:spcAft>
                  <a:spcPts val="0"/>
                </a:spcAft>
                <a:defRPr/>
              </a:pPr>
              <a:r>
                <a:rPr lang="en-US" altLang="ja-JP" sz="2215" b="1" u="sng">
                  <a:solidFill>
                    <a:srgbClr val="FF0000"/>
                  </a:solidFill>
                  <a:latin typeface="Calibri"/>
                  <a:ea typeface="ＭＳ Ｐゴシック" panose="020B0600070205080204" pitchFamily="34" charset="-128"/>
                </a:rPr>
                <a:t>CHD</a:t>
              </a:r>
              <a:endParaRPr lang="ja-JP" altLang="en-US" sz="2215" b="1" u="sng">
                <a:solidFill>
                  <a:srgbClr val="FF0000"/>
                </a:solidFill>
                <a:latin typeface="Calibri"/>
                <a:ea typeface="ＭＳ Ｐゴシック" panose="020B0600070205080204" pitchFamily="34" charset="-128"/>
              </a:endParaRPr>
            </a:p>
          </p:txBody>
        </p:sp>
        <p:sp>
          <p:nvSpPr>
            <p:cNvPr id="21" name="テキスト ボックス 20">
              <a:extLst>
                <a:ext uri="{FF2B5EF4-FFF2-40B4-BE49-F238E27FC236}">
                  <a16:creationId xmlns:a16="http://schemas.microsoft.com/office/drawing/2014/main" id="{FCDC4887-2175-B947-BCD9-41E585480DED}"/>
                </a:ext>
              </a:extLst>
            </p:cNvPr>
            <p:cNvSpPr txBox="1"/>
            <p:nvPr/>
          </p:nvSpPr>
          <p:spPr>
            <a:xfrm>
              <a:off x="7729622" y="3376996"/>
              <a:ext cx="695565" cy="455887"/>
            </a:xfrm>
            <a:prstGeom prst="rect">
              <a:avLst/>
            </a:prstGeom>
            <a:noFill/>
          </p:spPr>
          <p:txBody>
            <a:bodyPr wrap="none" rtlCol="0">
              <a:spAutoFit/>
            </a:bodyPr>
            <a:lstStyle/>
            <a:p>
              <a:pPr defTabSz="844083" fontAlgn="auto">
                <a:spcBef>
                  <a:spcPts val="0"/>
                </a:spcBef>
                <a:spcAft>
                  <a:spcPts val="0"/>
                </a:spcAft>
                <a:defRPr/>
              </a:pPr>
              <a:r>
                <a:rPr lang="en-US" altLang="ja-JP" sz="2215" b="1" u="sng">
                  <a:solidFill>
                    <a:srgbClr val="FF0000"/>
                  </a:solidFill>
                  <a:latin typeface="Calibri"/>
                  <a:ea typeface="ＭＳ Ｐゴシック" panose="020B0600070205080204" pitchFamily="34" charset="-128"/>
                </a:rPr>
                <a:t>IMC</a:t>
              </a:r>
              <a:endParaRPr lang="ja-JP" altLang="en-US" sz="2215" b="1" u="sng">
                <a:solidFill>
                  <a:srgbClr val="FF0000"/>
                </a:solidFill>
                <a:latin typeface="Calibri"/>
                <a:ea typeface="ＭＳ Ｐゴシック" panose="020B0600070205080204" pitchFamily="34" charset="-128"/>
              </a:endParaRPr>
            </a:p>
          </p:txBody>
        </p:sp>
        <p:sp>
          <p:nvSpPr>
            <p:cNvPr id="22" name="テキスト ボックス 21">
              <a:extLst>
                <a:ext uri="{FF2B5EF4-FFF2-40B4-BE49-F238E27FC236}">
                  <a16:creationId xmlns:a16="http://schemas.microsoft.com/office/drawing/2014/main" id="{54FD509C-8D79-6042-A95A-A15AADD19CC3}"/>
                </a:ext>
              </a:extLst>
            </p:cNvPr>
            <p:cNvSpPr txBox="1"/>
            <p:nvPr/>
          </p:nvSpPr>
          <p:spPr>
            <a:xfrm>
              <a:off x="8099430" y="4940485"/>
              <a:ext cx="802269" cy="455887"/>
            </a:xfrm>
            <a:prstGeom prst="rect">
              <a:avLst/>
            </a:prstGeom>
            <a:noFill/>
          </p:spPr>
          <p:txBody>
            <a:bodyPr wrap="none" rtlCol="0">
              <a:spAutoFit/>
            </a:bodyPr>
            <a:lstStyle/>
            <a:p>
              <a:pPr defTabSz="844083" fontAlgn="auto">
                <a:spcBef>
                  <a:spcPts val="0"/>
                </a:spcBef>
                <a:spcAft>
                  <a:spcPts val="0"/>
                </a:spcAft>
                <a:defRPr/>
              </a:pPr>
              <a:r>
                <a:rPr lang="en-US" altLang="ja-JP" sz="2215" b="1" u="sng">
                  <a:solidFill>
                    <a:srgbClr val="FF0000"/>
                  </a:solidFill>
                  <a:latin typeface="Calibri"/>
                  <a:ea typeface="ＭＳ Ｐゴシック" panose="020B0600070205080204" pitchFamily="34" charset="-128"/>
                </a:rPr>
                <a:t>TASC</a:t>
              </a:r>
              <a:endParaRPr lang="ja-JP" altLang="en-US" sz="2215" b="1" u="sng">
                <a:solidFill>
                  <a:srgbClr val="FF0000"/>
                </a:solidFill>
                <a:latin typeface="Calibri"/>
                <a:ea typeface="ＭＳ Ｐゴシック" panose="020B0600070205080204" pitchFamily="34" charset="-128"/>
              </a:endParaRPr>
            </a:p>
          </p:txBody>
        </p:sp>
      </p:grpSp>
      <p:sp>
        <p:nvSpPr>
          <p:cNvPr id="2" name="タイトル 1">
            <a:extLst>
              <a:ext uri="{FF2B5EF4-FFF2-40B4-BE49-F238E27FC236}">
                <a16:creationId xmlns:a16="http://schemas.microsoft.com/office/drawing/2014/main" id="{6A014ED6-4C5A-FD43-882D-0CDADAF816DA}"/>
              </a:ext>
            </a:extLst>
          </p:cNvPr>
          <p:cNvSpPr>
            <a:spLocks noGrp="1"/>
          </p:cNvSpPr>
          <p:nvPr>
            <p:ph type="title"/>
          </p:nvPr>
        </p:nvSpPr>
        <p:spPr/>
        <p:txBody>
          <a:bodyPr/>
          <a:lstStyle/>
          <a:p>
            <a:r>
              <a:rPr lang="en-US" altLang="ja-JP"/>
              <a:t>CALET</a:t>
            </a:r>
            <a:r>
              <a:rPr lang="ja-JP" altLang="en-US"/>
              <a:t>観測装置の概要</a:t>
            </a:r>
            <a:endParaRPr kumimoji="1" lang="ja-JP" altLang="en-US"/>
          </a:p>
        </p:txBody>
      </p:sp>
      <p:sp>
        <p:nvSpPr>
          <p:cNvPr id="23" name="テキスト ボックス 22">
            <a:extLst>
              <a:ext uri="{FF2B5EF4-FFF2-40B4-BE49-F238E27FC236}">
                <a16:creationId xmlns:a16="http://schemas.microsoft.com/office/drawing/2014/main" id="{584CB237-F8C3-B047-8257-292409F2186A}"/>
              </a:ext>
            </a:extLst>
          </p:cNvPr>
          <p:cNvSpPr txBox="1"/>
          <p:nvPr/>
        </p:nvSpPr>
        <p:spPr>
          <a:xfrm>
            <a:off x="887876" y="890499"/>
            <a:ext cx="11025088" cy="789512"/>
          </a:xfrm>
          <a:prstGeom prst="rect">
            <a:avLst/>
          </a:prstGeom>
          <a:noFill/>
        </p:spPr>
        <p:txBody>
          <a:bodyPr wrap="square" rtlCol="0">
            <a:spAutoFit/>
          </a:bodyPr>
          <a:lstStyle/>
          <a:p>
            <a:pPr defTabSz="422041" fontAlgn="auto">
              <a:lnSpc>
                <a:spcPct val="120000"/>
              </a:lnSpc>
              <a:spcBef>
                <a:spcPts val="0"/>
              </a:spcBef>
              <a:spcAft>
                <a:spcPts val="0"/>
              </a:spcAft>
            </a:pPr>
            <a:r>
              <a:rPr lang="ja-JP" altLang="en-US" sz="2000">
                <a:solidFill>
                  <a:prstClr val="black"/>
                </a:solidFill>
                <a:latin typeface="Meiryo UI" panose="020B0604030504040204" pitchFamily="34" charset="-128"/>
                <a:ea typeface="Meiryo UI" panose="020B0604030504040204" pitchFamily="34" charset="-128"/>
              </a:rPr>
              <a:t>電子観測に最適化された、電荷測定</a:t>
            </a:r>
            <a:r>
              <a:rPr lang="en-US" altLang="ja-JP" sz="2000">
                <a:solidFill>
                  <a:prstClr val="black"/>
                </a:solidFill>
                <a:latin typeface="Meiryo UI" panose="020B0604030504040204" pitchFamily="34" charset="-128"/>
                <a:ea typeface="Meiryo UI" panose="020B0604030504040204" pitchFamily="34" charset="-128"/>
              </a:rPr>
              <a:t>(</a:t>
            </a:r>
            <a:r>
              <a:rPr kumimoji="0" lang="en-US" altLang="ja-JP" sz="2000">
                <a:solidFill>
                  <a:prstClr val="black"/>
                </a:solidFill>
                <a:latin typeface="Meiryo UI" panose="020B0604030504040204" pitchFamily="34" charset="-128"/>
                <a:ea typeface="Meiryo UI" panose="020B0604030504040204" pitchFamily="34" charset="-128"/>
              </a:rPr>
              <a:t>CHD)</a:t>
            </a:r>
            <a:r>
              <a:rPr kumimoji="0" lang="ja-JP" altLang="en-US" sz="2000">
                <a:solidFill>
                  <a:prstClr val="black"/>
                </a:solidFill>
                <a:latin typeface="Meiryo UI" panose="020B0604030504040204" pitchFamily="34" charset="-128"/>
                <a:ea typeface="Meiryo UI" panose="020B0604030504040204" pitchFamily="34" charset="-128"/>
              </a:rPr>
              <a:t>、飛跡検出（</a:t>
            </a:r>
            <a:r>
              <a:rPr kumimoji="0" lang="en-US" altLang="ja-JP" sz="2000">
                <a:solidFill>
                  <a:prstClr val="black"/>
                </a:solidFill>
                <a:latin typeface="Meiryo UI" panose="020B0604030504040204" pitchFamily="34" charset="-128"/>
                <a:ea typeface="Meiryo UI" panose="020B0604030504040204" pitchFamily="34" charset="-128"/>
              </a:rPr>
              <a:t>IMC)</a:t>
            </a:r>
            <a:r>
              <a:rPr kumimoji="0" lang="ja-JP" altLang="en-US" sz="2000">
                <a:solidFill>
                  <a:prstClr val="black"/>
                </a:solidFill>
                <a:latin typeface="Meiryo UI" panose="020B0604030504040204" pitchFamily="34" charset="-128"/>
                <a:ea typeface="Meiryo UI" panose="020B0604030504040204" pitchFamily="34" charset="-128"/>
              </a:rPr>
              <a:t>、</a:t>
            </a:r>
            <a:r>
              <a:rPr lang="ja-JP" altLang="en-US" sz="2000">
                <a:solidFill>
                  <a:prstClr val="black"/>
                </a:solidFill>
                <a:latin typeface="Meiryo UI" panose="020B0604030504040204" pitchFamily="34" charset="-128"/>
                <a:ea typeface="Meiryo UI" panose="020B0604030504040204" pitchFamily="34" charset="-128"/>
              </a:rPr>
              <a:t>エネルギー測定</a:t>
            </a:r>
            <a:r>
              <a:rPr lang="en-US" altLang="ja-JP" sz="2000">
                <a:solidFill>
                  <a:prstClr val="black"/>
                </a:solidFill>
                <a:latin typeface="Meiryo UI" panose="020B0604030504040204" pitchFamily="34" charset="-128"/>
                <a:ea typeface="Meiryo UI" panose="020B0604030504040204" pitchFamily="34" charset="-128"/>
              </a:rPr>
              <a:t>(TASC)</a:t>
            </a:r>
            <a:r>
              <a:rPr lang="ja-JP" altLang="en-US" sz="2000">
                <a:solidFill>
                  <a:prstClr val="black"/>
                </a:solidFill>
                <a:latin typeface="Meiryo UI" panose="020B0604030504040204" pitchFamily="34" charset="-128"/>
                <a:ea typeface="Meiryo UI" panose="020B0604030504040204" pitchFamily="34" charset="-128"/>
              </a:rPr>
              <a:t>の機能を</a:t>
            </a:r>
            <a:r>
              <a:rPr kumimoji="0" lang="ja-JP" altLang="en-US" sz="2000">
                <a:solidFill>
                  <a:prstClr val="black"/>
                </a:solidFill>
                <a:latin typeface="Meiryo UI" panose="020B0604030504040204" pitchFamily="34" charset="-128"/>
                <a:ea typeface="Meiryo UI" panose="020B0604030504040204" pitchFamily="34" charset="-128"/>
              </a:rPr>
              <a:t>組み合わせた厚いカロリメータ（</a:t>
            </a:r>
            <a:r>
              <a:rPr lang="en-US" altLang="ja-JP" sz="2000">
                <a:solidFill>
                  <a:prstClr val="black"/>
                </a:solidFill>
                <a:latin typeface="Meiryo UI" panose="020B0604030504040204" pitchFamily="34" charset="-128"/>
                <a:ea typeface="Meiryo UI" panose="020B0604030504040204" pitchFamily="34" charset="-128"/>
              </a:rPr>
              <a:t>30</a:t>
            </a:r>
            <a:r>
              <a:rPr kumimoji="0" lang="en-US" altLang="ja-JP" sz="2000">
                <a:solidFill>
                  <a:prstClr val="black"/>
                </a:solidFill>
                <a:latin typeface="Meiryo UI" panose="020B0604030504040204" pitchFamily="34" charset="-128"/>
                <a:ea typeface="Meiryo UI" panose="020B0604030504040204" pitchFamily="34" charset="-128"/>
              </a:rPr>
              <a:t>X</a:t>
            </a:r>
            <a:r>
              <a:rPr kumimoji="0" lang="en-US" altLang="ja-JP" sz="2000" baseline="-25000">
                <a:solidFill>
                  <a:prstClr val="black"/>
                </a:solidFill>
                <a:latin typeface="Meiryo UI" panose="020B0604030504040204" pitchFamily="34" charset="-128"/>
                <a:ea typeface="Meiryo UI" panose="020B0604030504040204" pitchFamily="34" charset="-128"/>
              </a:rPr>
              <a:t>0</a:t>
            </a:r>
            <a:r>
              <a:rPr kumimoji="0" lang="ja-JP" altLang="en-US" sz="2000">
                <a:solidFill>
                  <a:prstClr val="black"/>
                </a:solidFill>
                <a:latin typeface="Meiryo UI" panose="020B0604030504040204" pitchFamily="34" charset="-128"/>
                <a:ea typeface="Meiryo UI" panose="020B0604030504040204" pitchFamily="34" charset="-128"/>
              </a:rPr>
              <a:t>）により、</a:t>
            </a:r>
            <a:r>
              <a:rPr kumimoji="0" lang="en-US" altLang="ja-JP" sz="2000">
                <a:solidFill>
                  <a:prstClr val="black"/>
                </a:solidFill>
                <a:latin typeface="Meiryo UI" panose="020B0604030504040204" pitchFamily="34" charset="-128"/>
                <a:ea typeface="Meiryo UI" panose="020B0604030504040204" pitchFamily="34" charset="-128"/>
              </a:rPr>
              <a:t>TeV</a:t>
            </a:r>
            <a:r>
              <a:rPr kumimoji="0" lang="ja-JP" altLang="en-US" sz="2000">
                <a:solidFill>
                  <a:prstClr val="black"/>
                </a:solidFill>
                <a:latin typeface="Meiryo UI" panose="020B0604030504040204" pitchFamily="34" charset="-128"/>
                <a:ea typeface="Meiryo UI" panose="020B0604030504040204" pitchFamily="34" charset="-128"/>
              </a:rPr>
              <a:t>領域の電子観測、</a:t>
            </a:r>
            <a:r>
              <a:rPr kumimoji="0" lang="en-US" altLang="ja-JP" sz="2000">
                <a:solidFill>
                  <a:prstClr val="black"/>
                </a:solidFill>
                <a:latin typeface="Meiryo UI" panose="020B0604030504040204" pitchFamily="34" charset="-128"/>
                <a:ea typeface="Meiryo UI" panose="020B0604030504040204" pitchFamily="34" charset="-128"/>
              </a:rPr>
              <a:t>PeV</a:t>
            </a:r>
            <a:r>
              <a:rPr kumimoji="0" lang="ja-JP" altLang="en-US" sz="2000">
                <a:solidFill>
                  <a:prstClr val="black"/>
                </a:solidFill>
                <a:latin typeface="Meiryo UI" panose="020B0604030504040204" pitchFamily="34" charset="-128"/>
                <a:ea typeface="Meiryo UI" panose="020B0604030504040204" pitchFamily="34" charset="-128"/>
              </a:rPr>
              <a:t>領域までの陽子・原子核観測が可能</a:t>
            </a:r>
            <a:endParaRPr kumimoji="0" lang="en-US" altLang="ja-JP" sz="2000">
              <a:solidFill>
                <a:prstClr val="black"/>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998268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6C0D2EBC-A363-4DC9-16BF-0052B7EE7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257" y="1052736"/>
            <a:ext cx="5956446" cy="4765157"/>
          </a:xfrm>
          <a:prstGeom prst="rect">
            <a:avLst/>
          </a:prstGeom>
        </p:spPr>
      </p:pic>
      <p:sp>
        <p:nvSpPr>
          <p:cNvPr id="2" name="タイトル 1">
            <a:extLst>
              <a:ext uri="{FF2B5EF4-FFF2-40B4-BE49-F238E27FC236}">
                <a16:creationId xmlns:a16="http://schemas.microsoft.com/office/drawing/2014/main" id="{7129CFD7-412D-0E46-BEE5-ECE5F79FC4D2}"/>
              </a:ext>
            </a:extLst>
          </p:cNvPr>
          <p:cNvSpPr>
            <a:spLocks noGrp="1"/>
          </p:cNvSpPr>
          <p:nvPr>
            <p:ph type="title"/>
          </p:nvPr>
        </p:nvSpPr>
        <p:spPr>
          <a:xfrm>
            <a:off x="887876" y="-14584"/>
            <a:ext cx="11304125" cy="642118"/>
          </a:xfrm>
        </p:spPr>
        <p:txBody>
          <a:bodyPr/>
          <a:lstStyle/>
          <a:p>
            <a:r>
              <a:rPr lang="en-US" altLang="ja-JP" sz="2800" dirty="0"/>
              <a:t>CALET</a:t>
            </a:r>
            <a:r>
              <a:rPr lang="ja-JP" altLang="en-US" sz="2800"/>
              <a:t>観測</a:t>
            </a:r>
            <a:r>
              <a:rPr lang="en-US" altLang="ja-JP" sz="2800" dirty="0"/>
              <a:t>10.4</a:t>
            </a:r>
            <a:r>
              <a:rPr lang="ja-JP" altLang="en-US" sz="2800"/>
              <a:t>年間の成果</a:t>
            </a:r>
            <a:r>
              <a:rPr lang="en-US" altLang="ja-JP" sz="2800" dirty="0"/>
              <a:t> - </a:t>
            </a:r>
            <a:r>
              <a:rPr lang="ja-JP" altLang="en-US" sz="2800"/>
              <a:t>観測運用</a:t>
            </a:r>
            <a:r>
              <a:rPr lang="en-US" altLang="ja-JP" sz="2800" dirty="0"/>
              <a:t>-</a:t>
            </a:r>
            <a:endParaRPr lang="ja-JP" altLang="en-US" sz="2800"/>
          </a:p>
        </p:txBody>
      </p:sp>
      <p:sp>
        <p:nvSpPr>
          <p:cNvPr id="4" name="テキスト ボックス 3">
            <a:extLst>
              <a:ext uri="{FF2B5EF4-FFF2-40B4-BE49-F238E27FC236}">
                <a16:creationId xmlns:a16="http://schemas.microsoft.com/office/drawing/2014/main" id="{0ECD4E42-EC96-554C-8E62-C6CFAD5E27A0}"/>
              </a:ext>
            </a:extLst>
          </p:cNvPr>
          <p:cNvSpPr txBox="1"/>
          <p:nvPr/>
        </p:nvSpPr>
        <p:spPr>
          <a:xfrm>
            <a:off x="7152028" y="853892"/>
            <a:ext cx="4516203" cy="400110"/>
          </a:xfrm>
          <a:prstGeom prst="rect">
            <a:avLst/>
          </a:prstGeom>
          <a:noFill/>
        </p:spPr>
        <p:txBody>
          <a:bodyPr wrap="square" rtlCol="0">
            <a:spAutoFit/>
          </a:bodyPr>
          <a:lstStyle/>
          <a:p>
            <a:pPr defTabSz="422041" fontAlgn="auto">
              <a:spcBef>
                <a:spcPts val="0"/>
              </a:spcBef>
              <a:spcAft>
                <a:spcPts val="0"/>
              </a:spcAft>
            </a:pPr>
            <a:r>
              <a:rPr kumimoji="0" lang="ja-JP" altLang="en-US" sz="2000" u="sng">
                <a:solidFill>
                  <a:prstClr val="black"/>
                </a:solidFill>
                <a:latin typeface="Meiryo UI" panose="020B0604030504040204" pitchFamily="34" charset="-128"/>
                <a:ea typeface="Meiryo UI" panose="020B0604030504040204" pitchFamily="34" charset="-128"/>
                <a:cs typeface="MS PGothic" charset="-128"/>
              </a:rPr>
              <a:t>１</a:t>
            </a:r>
            <a:r>
              <a:rPr kumimoji="0" lang="en-US" altLang="ja-JP" sz="2000" u="sng" dirty="0">
                <a:solidFill>
                  <a:prstClr val="black"/>
                </a:solidFill>
                <a:latin typeface="Meiryo UI" panose="020B0604030504040204" pitchFamily="34" charset="-128"/>
                <a:ea typeface="Meiryo UI" panose="020B0604030504040204" pitchFamily="34" charset="-128"/>
                <a:cs typeface="MS PGothic" charset="-128"/>
              </a:rPr>
              <a:t>GeV-1PeV</a:t>
            </a:r>
            <a:r>
              <a:rPr kumimoji="0" lang="ja-JP" altLang="en-US" sz="2000" u="sng">
                <a:solidFill>
                  <a:prstClr val="black"/>
                </a:solidFill>
                <a:latin typeface="Meiryo UI" panose="020B0604030504040204" pitchFamily="34" charset="-128"/>
                <a:ea typeface="Meiryo UI" panose="020B0604030504040204" pitchFamily="34" charset="-128"/>
                <a:cs typeface="MS PGothic" charset="-128"/>
              </a:rPr>
              <a:t>のエネルギー領域で測定</a:t>
            </a:r>
          </a:p>
        </p:txBody>
      </p:sp>
      <p:sp>
        <p:nvSpPr>
          <p:cNvPr id="7" name="テキスト ボックス 6">
            <a:extLst>
              <a:ext uri="{FF2B5EF4-FFF2-40B4-BE49-F238E27FC236}">
                <a16:creationId xmlns:a16="http://schemas.microsoft.com/office/drawing/2014/main" id="{9CD8AA5E-36AA-4A44-8A9E-80019BD8E382}"/>
              </a:ext>
            </a:extLst>
          </p:cNvPr>
          <p:cNvSpPr txBox="1"/>
          <p:nvPr/>
        </p:nvSpPr>
        <p:spPr>
          <a:xfrm>
            <a:off x="7007735" y="5927578"/>
            <a:ext cx="4745957" cy="584775"/>
          </a:xfrm>
          <a:prstGeom prst="rect">
            <a:avLst/>
          </a:prstGeom>
          <a:noFill/>
          <a:ln w="31750">
            <a:solidFill>
              <a:srgbClr val="FF0000"/>
            </a:solidFill>
          </a:ln>
        </p:spPr>
        <p:txBody>
          <a:bodyPr wrap="square" rtlCol="0">
            <a:spAutoFit/>
          </a:bodyPr>
          <a:lstStyle/>
          <a:p>
            <a:pPr algn="just" defTabSz="422041" fontAlgn="auto">
              <a:spcBef>
                <a:spcPts val="0"/>
              </a:spcBef>
              <a:spcAft>
                <a:spcPts val="0"/>
              </a:spcAft>
            </a:pPr>
            <a:r>
              <a:rPr kumimoji="0" lang="ja-JP" altLang="en-US" sz="1600">
                <a:solidFill>
                  <a:prstClr val="black"/>
                </a:solidFill>
                <a:latin typeface="Meiryo UI" panose="020B0604030504040204" pitchFamily="34" charset="-128"/>
                <a:ea typeface="Meiryo UI" panose="020B0604030504040204" pitchFamily="34" charset="-128"/>
                <a:cs typeface="MS PGothic" charset="-128"/>
              </a:rPr>
              <a:t>６桁にわたる</a:t>
            </a:r>
            <a:r>
              <a:rPr lang="ja-JP" altLang="en-US" sz="1600">
                <a:solidFill>
                  <a:prstClr val="black"/>
                </a:solidFill>
                <a:latin typeface="Meiryo UI" panose="020B0604030504040204" pitchFamily="34" charset="-128"/>
                <a:ea typeface="Meiryo UI" panose="020B0604030504040204" pitchFamily="34" charset="-128"/>
                <a:cs typeface="MS PGothic" charset="-128"/>
              </a:rPr>
              <a:t>高精度なエネルギー</a:t>
            </a:r>
            <a:r>
              <a:rPr kumimoji="0" lang="ja-JP" altLang="en-US" sz="1600">
                <a:solidFill>
                  <a:prstClr val="black"/>
                </a:solidFill>
                <a:latin typeface="Meiryo UI" panose="020B0604030504040204" pitchFamily="34" charset="-128"/>
                <a:ea typeface="Meiryo UI" panose="020B0604030504040204" pitchFamily="34" charset="-128"/>
                <a:cs typeface="MS PGothic" charset="-128"/>
              </a:rPr>
              <a:t>較正により高エネルギー領域で正確な冪型のエネルギー分布が得られている。</a:t>
            </a:r>
            <a:endParaRPr lang="ja-JP" altLang="en-US" sz="1600">
              <a:solidFill>
                <a:prstClr val="black"/>
              </a:solidFill>
              <a:latin typeface="Meiryo UI" panose="020B0604030504040204" pitchFamily="34" charset="-128"/>
              <a:ea typeface="Meiryo UI" panose="020B0604030504040204" pitchFamily="34" charset="-128"/>
              <a:cs typeface="MS PGothic" charset="-128"/>
            </a:endParaRPr>
          </a:p>
        </p:txBody>
      </p:sp>
      <p:sp>
        <p:nvSpPr>
          <p:cNvPr id="6" name="テキスト ボックス 5">
            <a:extLst>
              <a:ext uri="{FF2B5EF4-FFF2-40B4-BE49-F238E27FC236}">
                <a16:creationId xmlns:a16="http://schemas.microsoft.com/office/drawing/2014/main" id="{51A7A85A-168E-C144-8C35-6F0B378C375D}"/>
              </a:ext>
            </a:extLst>
          </p:cNvPr>
          <p:cNvSpPr txBox="1"/>
          <p:nvPr/>
        </p:nvSpPr>
        <p:spPr>
          <a:xfrm>
            <a:off x="7174258" y="1238289"/>
            <a:ext cx="4944485" cy="338554"/>
          </a:xfrm>
          <a:prstGeom prst="rect">
            <a:avLst/>
          </a:prstGeom>
          <a:noFill/>
        </p:spPr>
        <p:txBody>
          <a:bodyPr wrap="square" rtlCol="0">
            <a:spAutoFit/>
          </a:bodyPr>
          <a:lstStyle/>
          <a:p>
            <a:pPr defTabSz="422041" fontAlgn="auto">
              <a:spcBef>
                <a:spcPts val="0"/>
              </a:spcBef>
              <a:spcAft>
                <a:spcPts val="0"/>
              </a:spcAft>
            </a:pPr>
            <a:r>
              <a:rPr lang="ja-JP" altLang="en-US" sz="1600">
                <a:solidFill>
                  <a:prstClr val="black"/>
                </a:solidFill>
                <a:latin typeface="Meiryo UI" panose="020B0604030504040204" pitchFamily="34" charset="-128"/>
                <a:ea typeface="Meiryo UI" panose="020B0604030504040204" pitchFamily="34" charset="-128"/>
              </a:rPr>
              <a:t>カロリメータに付与された全粒子のエネルギー分布</a:t>
            </a:r>
          </a:p>
        </p:txBody>
      </p:sp>
      <p:sp>
        <p:nvSpPr>
          <p:cNvPr id="14" name="正方形/長方形 13">
            <a:extLst>
              <a:ext uri="{FF2B5EF4-FFF2-40B4-BE49-F238E27FC236}">
                <a16:creationId xmlns:a16="http://schemas.microsoft.com/office/drawing/2014/main" id="{9BADEAB7-B65E-9547-A1EF-C30266FF0F94}"/>
              </a:ext>
            </a:extLst>
          </p:cNvPr>
          <p:cNvSpPr/>
          <p:nvPr/>
        </p:nvSpPr>
        <p:spPr>
          <a:xfrm>
            <a:off x="9485974" y="1740842"/>
            <a:ext cx="1950231" cy="76963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fontAlgn="auto">
              <a:spcBef>
                <a:spcPts val="0"/>
              </a:spcBef>
              <a:spcAft>
                <a:spcPts val="0"/>
              </a:spcAft>
            </a:pPr>
            <a:endParaRPr lang="ja-JP" altLang="en-US" sz="1662">
              <a:solidFill>
                <a:prstClr val="white"/>
              </a:solidFill>
              <a:latin typeface="Calibri" panose="020F0502020204030204"/>
              <a:ea typeface="游ゴシック" panose="020B0400000000000000" pitchFamily="34" charset="-128"/>
            </a:endParaRPr>
          </a:p>
        </p:txBody>
      </p:sp>
      <p:sp>
        <p:nvSpPr>
          <p:cNvPr id="17" name="テキスト ボックス 16">
            <a:extLst>
              <a:ext uri="{FF2B5EF4-FFF2-40B4-BE49-F238E27FC236}">
                <a16:creationId xmlns:a16="http://schemas.microsoft.com/office/drawing/2014/main" id="{85124A43-D4DB-9E4C-835E-1C6308154DA9}"/>
              </a:ext>
            </a:extLst>
          </p:cNvPr>
          <p:cNvSpPr txBox="1"/>
          <p:nvPr/>
        </p:nvSpPr>
        <p:spPr>
          <a:xfrm>
            <a:off x="10830744" y="3962605"/>
            <a:ext cx="639897" cy="314886"/>
          </a:xfrm>
          <a:prstGeom prst="rect">
            <a:avLst/>
          </a:prstGeom>
          <a:noFill/>
        </p:spPr>
        <p:txBody>
          <a:bodyPr wrap="square" rtlCol="0">
            <a:spAutoFit/>
          </a:bodyPr>
          <a:lstStyle/>
          <a:p>
            <a:pPr defTabSz="422041" fontAlgn="auto">
              <a:spcBef>
                <a:spcPts val="0"/>
              </a:spcBef>
              <a:spcAft>
                <a:spcPts val="0"/>
              </a:spcAft>
            </a:pPr>
            <a:r>
              <a:rPr lang="en-US" altLang="ja-JP" sz="1400">
                <a:solidFill>
                  <a:prstClr val="black"/>
                </a:solidFill>
                <a:latin typeface="Helvetica" pitchFamily="2" charset="0"/>
                <a:ea typeface="游ゴシック" panose="020B0400000000000000" pitchFamily="34" charset="-128"/>
              </a:rPr>
              <a:t>1PeV</a:t>
            </a:r>
            <a:endParaRPr lang="ja-JP" altLang="en-US" sz="1400">
              <a:solidFill>
                <a:prstClr val="black"/>
              </a:solidFill>
              <a:latin typeface="Helvetica" pitchFamily="2" charset="0"/>
              <a:ea typeface="游ゴシック" panose="020B0400000000000000" pitchFamily="34" charset="-128"/>
            </a:endParaRPr>
          </a:p>
        </p:txBody>
      </p:sp>
      <p:cxnSp>
        <p:nvCxnSpPr>
          <p:cNvPr id="18" name="直線矢印コネクタ 17">
            <a:extLst>
              <a:ext uri="{FF2B5EF4-FFF2-40B4-BE49-F238E27FC236}">
                <a16:creationId xmlns:a16="http://schemas.microsoft.com/office/drawing/2014/main" id="{3EC9A378-C21B-1240-B0BB-1A5E1F652536}"/>
              </a:ext>
            </a:extLst>
          </p:cNvPr>
          <p:cNvCxnSpPr>
            <a:cxnSpLocks/>
          </p:cNvCxnSpPr>
          <p:nvPr/>
        </p:nvCxnSpPr>
        <p:spPr>
          <a:xfrm>
            <a:off x="11118609" y="4346282"/>
            <a:ext cx="0" cy="373981"/>
          </a:xfrm>
          <a:prstGeom prst="straightConnector1">
            <a:avLst/>
          </a:prstGeom>
          <a:ln w="25400">
            <a:solidFill>
              <a:schemeClr val="tx1">
                <a:alpha val="97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E6F2B4EA-E0FD-53DC-0E49-5646A91EDB4A}"/>
              </a:ext>
            </a:extLst>
          </p:cNvPr>
          <p:cNvSpPr txBox="1"/>
          <p:nvPr/>
        </p:nvSpPr>
        <p:spPr>
          <a:xfrm>
            <a:off x="7032104" y="2259420"/>
            <a:ext cx="834776" cy="314886"/>
          </a:xfrm>
          <a:prstGeom prst="rect">
            <a:avLst/>
          </a:prstGeom>
          <a:noFill/>
        </p:spPr>
        <p:txBody>
          <a:bodyPr wrap="square">
            <a:spAutoFit/>
          </a:bodyPr>
          <a:lstStyle/>
          <a:p>
            <a:pPr defTabSz="422041" fontAlgn="auto">
              <a:spcBef>
                <a:spcPts val="0"/>
              </a:spcBef>
              <a:spcAft>
                <a:spcPts val="0"/>
              </a:spcAft>
            </a:pPr>
            <a:r>
              <a:rPr lang="en-US" altLang="ja-JP" sz="1400">
                <a:solidFill>
                  <a:prstClr val="black"/>
                </a:solidFill>
                <a:latin typeface="Helvetica" pitchFamily="2" charset="0"/>
                <a:ea typeface="游ゴシック" panose="020B0400000000000000" pitchFamily="34" charset="-128"/>
              </a:rPr>
              <a:t>1GeV</a:t>
            </a:r>
            <a:endParaRPr lang="ja-JP" altLang="en-US" sz="1400">
              <a:solidFill>
                <a:prstClr val="black"/>
              </a:solidFill>
              <a:latin typeface="Helvetica" pitchFamily="2" charset="0"/>
              <a:ea typeface="游ゴシック" panose="020B0400000000000000" pitchFamily="34" charset="-128"/>
            </a:endParaRPr>
          </a:p>
        </p:txBody>
      </p:sp>
      <p:cxnSp>
        <p:nvCxnSpPr>
          <p:cNvPr id="37" name="直線矢印コネクタ 36">
            <a:extLst>
              <a:ext uri="{FF2B5EF4-FFF2-40B4-BE49-F238E27FC236}">
                <a16:creationId xmlns:a16="http://schemas.microsoft.com/office/drawing/2014/main" id="{CF052A66-B092-A1FD-616A-C7691257C18F}"/>
              </a:ext>
            </a:extLst>
          </p:cNvPr>
          <p:cNvCxnSpPr>
            <a:cxnSpLocks/>
          </p:cNvCxnSpPr>
          <p:nvPr/>
        </p:nvCxnSpPr>
        <p:spPr>
          <a:xfrm flipV="1">
            <a:off x="7248128" y="1947145"/>
            <a:ext cx="0" cy="314886"/>
          </a:xfrm>
          <a:prstGeom prst="straightConnector1">
            <a:avLst/>
          </a:prstGeom>
          <a:ln w="25400">
            <a:solidFill>
              <a:schemeClr val="tx1">
                <a:alpha val="97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EFFDA9E3-F1E4-87FD-E53F-DB5680D58C94}"/>
              </a:ext>
            </a:extLst>
          </p:cNvPr>
          <p:cNvSpPr txBox="1"/>
          <p:nvPr/>
        </p:nvSpPr>
        <p:spPr>
          <a:xfrm>
            <a:off x="7759180" y="2753158"/>
            <a:ext cx="1591013" cy="600164"/>
          </a:xfrm>
          <a:prstGeom prst="rect">
            <a:avLst/>
          </a:prstGeom>
          <a:noFill/>
        </p:spPr>
        <p:txBody>
          <a:bodyPr wrap="square" rtlCol="0">
            <a:spAutoFit/>
          </a:bodyPr>
          <a:lstStyle/>
          <a:p>
            <a:pPr algn="ctr" defTabSz="422041" fontAlgn="auto">
              <a:spcBef>
                <a:spcPts val="0"/>
              </a:spcBef>
              <a:spcAft>
                <a:spcPts val="0"/>
              </a:spcAft>
            </a:pPr>
            <a:r>
              <a:rPr lang="en-US" altLang="ja-JP" sz="1100" dirty="0">
                <a:solidFill>
                  <a:prstClr val="black"/>
                </a:solidFill>
                <a:latin typeface="Meiryo UI" panose="020B0604030504040204" pitchFamily="34" charset="-128"/>
                <a:ea typeface="Meiryo UI" panose="020B0604030504040204" pitchFamily="34" charset="-128"/>
                <a:cs typeface="Arial" panose="020B0604020202020204" pitchFamily="34" charset="0"/>
              </a:rPr>
              <a:t>High Energy</a:t>
            </a:r>
          </a:p>
          <a:p>
            <a:pPr algn="ctr" defTabSz="422041" fontAlgn="auto">
              <a:spcBef>
                <a:spcPts val="0"/>
              </a:spcBef>
              <a:spcAft>
                <a:spcPts val="0"/>
              </a:spcAft>
            </a:pPr>
            <a:r>
              <a:rPr lang="en-US" altLang="ja-JP" sz="1100" dirty="0">
                <a:solidFill>
                  <a:prstClr val="black"/>
                </a:solidFill>
                <a:latin typeface="Meiryo UI" panose="020B0604030504040204" pitchFamily="34" charset="-128"/>
                <a:ea typeface="Meiryo UI" panose="020B0604030504040204" pitchFamily="34" charset="-128"/>
                <a:cs typeface="Arial" panose="020B0604020202020204" pitchFamily="34" charset="0"/>
              </a:rPr>
              <a:t>(&gt;10GeV)</a:t>
            </a:r>
          </a:p>
          <a:p>
            <a:pPr algn="ctr" defTabSz="422041" fontAlgn="auto">
              <a:spcBef>
                <a:spcPts val="0"/>
              </a:spcBef>
              <a:spcAft>
                <a:spcPts val="0"/>
              </a:spcAft>
            </a:pPr>
            <a:r>
              <a:rPr lang="en-US" altLang="ja-JP" sz="1100" dirty="0">
                <a:solidFill>
                  <a:prstClr val="black"/>
                </a:solidFill>
                <a:latin typeface="Meiryo UI" panose="020B0604030504040204" pitchFamily="34" charset="-128"/>
                <a:ea typeface="Meiryo UI" panose="020B0604030504040204" pitchFamily="34" charset="-128"/>
                <a:cs typeface="Arial" panose="020B0604020202020204" pitchFamily="34" charset="0"/>
              </a:rPr>
              <a:t>Trigger</a:t>
            </a:r>
            <a:endParaRPr lang="ja-JP" altLang="en-US" sz="1100">
              <a:solidFill>
                <a:prstClr val="black"/>
              </a:solidFill>
              <a:latin typeface="Meiryo UI" panose="020B0604030504040204" pitchFamily="34" charset="-128"/>
              <a:ea typeface="Meiryo UI" panose="020B0604030504040204" pitchFamily="34"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033B4407-E2AB-18C1-8570-AB8A09348426}"/>
              </a:ext>
            </a:extLst>
          </p:cNvPr>
          <p:cNvSpPr txBox="1"/>
          <p:nvPr/>
        </p:nvSpPr>
        <p:spPr>
          <a:xfrm>
            <a:off x="6900260" y="2477403"/>
            <a:ext cx="1399610" cy="600164"/>
          </a:xfrm>
          <a:prstGeom prst="rect">
            <a:avLst/>
          </a:prstGeom>
          <a:noFill/>
        </p:spPr>
        <p:txBody>
          <a:bodyPr wrap="square" rtlCol="0">
            <a:spAutoFit/>
          </a:bodyPr>
          <a:lstStyle/>
          <a:p>
            <a:pPr algn="ctr" defTabSz="422041" fontAlgn="auto">
              <a:spcBef>
                <a:spcPts val="0"/>
              </a:spcBef>
              <a:spcAft>
                <a:spcPts val="0"/>
              </a:spcAft>
            </a:pPr>
            <a:r>
              <a:rPr lang="en-US" altLang="ja-JP" sz="1100">
                <a:solidFill>
                  <a:prstClr val="black"/>
                </a:solidFill>
                <a:latin typeface="Meiryo UI" panose="020B0604030504040204" pitchFamily="34" charset="-128"/>
                <a:ea typeface="Meiryo UI" panose="020B0604030504040204" pitchFamily="34" charset="-128"/>
                <a:cs typeface="Arial" panose="020B0604020202020204" pitchFamily="34" charset="0"/>
              </a:rPr>
              <a:t>Low Energy</a:t>
            </a:r>
          </a:p>
          <a:p>
            <a:pPr algn="ctr" defTabSz="422041" fontAlgn="auto">
              <a:spcBef>
                <a:spcPts val="0"/>
              </a:spcBef>
              <a:spcAft>
                <a:spcPts val="0"/>
              </a:spcAft>
            </a:pPr>
            <a:r>
              <a:rPr lang="en-US" altLang="ja-JP" sz="1100">
                <a:solidFill>
                  <a:prstClr val="black"/>
                </a:solidFill>
                <a:latin typeface="Meiryo UI" panose="020B0604030504040204" pitchFamily="34" charset="-128"/>
                <a:ea typeface="Meiryo UI" panose="020B0604030504040204" pitchFamily="34" charset="-128"/>
                <a:cs typeface="Arial" panose="020B0604020202020204" pitchFamily="34" charset="0"/>
              </a:rPr>
              <a:t>(&gt;1GeV)</a:t>
            </a:r>
          </a:p>
          <a:p>
            <a:pPr algn="ctr" defTabSz="422041" fontAlgn="auto">
              <a:spcBef>
                <a:spcPts val="0"/>
              </a:spcBef>
              <a:spcAft>
                <a:spcPts val="0"/>
              </a:spcAft>
            </a:pPr>
            <a:r>
              <a:rPr lang="en-US" altLang="ja-JP" sz="1100">
                <a:solidFill>
                  <a:prstClr val="black"/>
                </a:solidFill>
                <a:latin typeface="Meiryo UI" panose="020B0604030504040204" pitchFamily="34" charset="-128"/>
                <a:ea typeface="Meiryo UI" panose="020B0604030504040204" pitchFamily="34" charset="-128"/>
                <a:cs typeface="Arial" panose="020B0604020202020204" pitchFamily="34" charset="0"/>
              </a:rPr>
              <a:t>Trigger</a:t>
            </a:r>
            <a:endParaRPr lang="ja-JP" altLang="en-US" sz="1100">
              <a:solidFill>
                <a:prstClr val="black"/>
              </a:solidFill>
              <a:latin typeface="Meiryo UI" panose="020B0604030504040204" pitchFamily="34" charset="-128"/>
              <a:ea typeface="Meiryo UI" panose="020B0604030504040204" pitchFamily="34" charset="-128"/>
              <a:cs typeface="Arial" panose="020B0604020202020204" pitchFamily="34" charset="0"/>
            </a:endParaRPr>
          </a:p>
        </p:txBody>
      </p:sp>
      <p:grpSp>
        <p:nvGrpSpPr>
          <p:cNvPr id="5" name="グループ化 4">
            <a:extLst>
              <a:ext uri="{FF2B5EF4-FFF2-40B4-BE49-F238E27FC236}">
                <a16:creationId xmlns:a16="http://schemas.microsoft.com/office/drawing/2014/main" id="{EE30CA0F-D93C-9892-D96A-C9B09AC9561E}"/>
              </a:ext>
            </a:extLst>
          </p:cNvPr>
          <p:cNvGrpSpPr/>
          <p:nvPr/>
        </p:nvGrpSpPr>
        <p:grpSpPr>
          <a:xfrm>
            <a:off x="7112879" y="3436307"/>
            <a:ext cx="2455518" cy="1806494"/>
            <a:chOff x="7112879" y="3436307"/>
            <a:chExt cx="2455518" cy="1806494"/>
          </a:xfrm>
        </p:grpSpPr>
        <p:pic>
          <p:nvPicPr>
            <p:cNvPr id="44" name="図 43">
              <a:extLst>
                <a:ext uri="{FF2B5EF4-FFF2-40B4-BE49-F238E27FC236}">
                  <a16:creationId xmlns:a16="http://schemas.microsoft.com/office/drawing/2014/main" id="{C182D740-6597-2686-2D50-37C2FCC805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2879" y="3693378"/>
              <a:ext cx="2455518" cy="1549423"/>
            </a:xfrm>
            <a:prstGeom prst="rect">
              <a:avLst/>
            </a:prstGeom>
          </p:spPr>
        </p:pic>
        <p:sp>
          <p:nvSpPr>
            <p:cNvPr id="45" name="正方形/長方形 44">
              <a:extLst>
                <a:ext uri="{FF2B5EF4-FFF2-40B4-BE49-F238E27FC236}">
                  <a16:creationId xmlns:a16="http://schemas.microsoft.com/office/drawing/2014/main" id="{053C216F-1CFC-9928-0AF4-C6D501F7DAFC}"/>
                </a:ext>
              </a:extLst>
            </p:cNvPr>
            <p:cNvSpPr>
              <a:spLocks noChangeArrowheads="1"/>
            </p:cNvSpPr>
            <p:nvPr/>
          </p:nvSpPr>
          <p:spPr bwMode="auto">
            <a:xfrm>
              <a:off x="7253293" y="3436307"/>
              <a:ext cx="2202944" cy="257072"/>
            </a:xfrm>
            <a:prstGeom prst="rect">
              <a:avLst/>
            </a:prstGeom>
            <a:solidFill>
              <a:schemeClr val="bg1"/>
            </a:solidFill>
            <a:ln w="19050">
              <a:solidFill>
                <a:schemeClr val="accent1">
                  <a:shade val="50000"/>
                </a:schemeClr>
              </a:solidFill>
              <a:miter lim="800000"/>
              <a:headEnd/>
              <a:tailEnd/>
            </a:ln>
          </p:spPr>
          <p:txBody>
            <a:bodyPr wrap="square" lIns="36000" tIns="36000" rIns="36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ja-JP" sz="1200" dirty="0">
                  <a:cs typeface="Arial" panose="020B0604020202020204" pitchFamily="34" charset="0"/>
                </a:rPr>
                <a:t>  </a:t>
              </a:r>
              <a:r>
                <a:rPr lang="ja-JP" altLang="en-US" sz="1200">
                  <a:latin typeface="Meiryo UI" panose="020B0604030504040204" pitchFamily="34" charset="-128"/>
                  <a:ea typeface="Meiryo UI" panose="020B0604030504040204" pitchFamily="34" charset="-128"/>
                  <a:cs typeface="Arial" panose="020B0604020202020204" pitchFamily="34" charset="0"/>
                </a:rPr>
                <a:t>高エネルギートリガー</a:t>
              </a:r>
              <a:r>
                <a:rPr lang="en-US" altLang="ja-JP" sz="1200" b="1" dirty="0">
                  <a:latin typeface="Meiryo UI" panose="020B0604030504040204" pitchFamily="34" charset="-128"/>
                  <a:ea typeface="Meiryo UI" panose="020B0604030504040204" pitchFamily="34" charset="-128"/>
                  <a:cs typeface="Arial" panose="020B0604020202020204" pitchFamily="34" charset="0"/>
                </a:rPr>
                <a:t> </a:t>
              </a:r>
              <a:r>
                <a:rPr lang="en-US" altLang="ja-JP" sz="1200" dirty="0">
                  <a:latin typeface="Meiryo UI" panose="020B0604030504040204" pitchFamily="34" charset="-128"/>
                  <a:ea typeface="Meiryo UI" panose="020B0604030504040204" pitchFamily="34" charset="-128"/>
                  <a:cs typeface="Arial" panose="020B0604020202020204" pitchFamily="34" charset="0"/>
                </a:rPr>
                <a:t>: ~ 8.7 Hz</a:t>
              </a:r>
            </a:p>
          </p:txBody>
        </p:sp>
      </p:grpSp>
      <p:grpSp>
        <p:nvGrpSpPr>
          <p:cNvPr id="26" name="グループ化 25">
            <a:extLst>
              <a:ext uri="{FF2B5EF4-FFF2-40B4-BE49-F238E27FC236}">
                <a16:creationId xmlns:a16="http://schemas.microsoft.com/office/drawing/2014/main" id="{A67405DA-7063-BE0D-D97D-EFD0A9FBE433}"/>
              </a:ext>
            </a:extLst>
          </p:cNvPr>
          <p:cNvGrpSpPr/>
          <p:nvPr/>
        </p:nvGrpSpPr>
        <p:grpSpPr>
          <a:xfrm>
            <a:off x="-49201" y="1576843"/>
            <a:ext cx="6577249" cy="4980511"/>
            <a:chOff x="0" y="1851229"/>
            <a:chExt cx="6336000" cy="4690494"/>
          </a:xfrm>
        </p:grpSpPr>
        <p:pic>
          <p:nvPicPr>
            <p:cNvPr id="9" name="図 8">
              <a:extLst>
                <a:ext uri="{FF2B5EF4-FFF2-40B4-BE49-F238E27FC236}">
                  <a16:creationId xmlns:a16="http://schemas.microsoft.com/office/drawing/2014/main" id="{6E9E8A6D-8E5E-38EE-8E3B-00558C6FB224}"/>
                </a:ext>
              </a:extLst>
            </p:cNvPr>
            <p:cNvPicPr>
              <a:picLocks noChangeAspect="1"/>
            </p:cNvPicPr>
            <p:nvPr/>
          </p:nvPicPr>
          <p:blipFill>
            <a:blip r:embed="rId4">
              <a:extLst>
                <a:ext uri="{28A0092B-C50C-407E-A947-70E740481C1C}">
                  <a14:useLocalDpi xmlns:a14="http://schemas.microsoft.com/office/drawing/2010/main" val="0"/>
                </a:ext>
              </a:extLst>
            </a:blip>
            <a:srcRect r="8287"/>
            <a:stretch>
              <a:fillRect/>
            </a:stretch>
          </p:blipFill>
          <p:spPr>
            <a:xfrm>
              <a:off x="0" y="1851229"/>
              <a:ext cx="6336000" cy="4661124"/>
            </a:xfrm>
            <a:prstGeom prst="rect">
              <a:avLst/>
            </a:prstGeom>
          </p:spPr>
        </p:pic>
        <p:grpSp>
          <p:nvGrpSpPr>
            <p:cNvPr id="3" name="グループ化 2">
              <a:extLst>
                <a:ext uri="{FF2B5EF4-FFF2-40B4-BE49-F238E27FC236}">
                  <a16:creationId xmlns:a16="http://schemas.microsoft.com/office/drawing/2014/main" id="{27EFDC71-0768-3E5E-BA9E-2019BCE1CB16}"/>
                </a:ext>
              </a:extLst>
            </p:cNvPr>
            <p:cNvGrpSpPr/>
            <p:nvPr/>
          </p:nvGrpSpPr>
          <p:grpSpPr>
            <a:xfrm>
              <a:off x="854155" y="4102436"/>
              <a:ext cx="3700179" cy="1769877"/>
              <a:chOff x="931709" y="3970178"/>
              <a:chExt cx="3700179" cy="1769877"/>
            </a:xfrm>
          </p:grpSpPr>
          <p:pic>
            <p:nvPicPr>
              <p:cNvPr id="10" name="図 9">
                <a:extLst>
                  <a:ext uri="{FF2B5EF4-FFF2-40B4-BE49-F238E27FC236}">
                    <a16:creationId xmlns:a16="http://schemas.microsoft.com/office/drawing/2014/main" id="{6395A954-48AB-73DB-98CC-7FD8047ED986}"/>
                  </a:ext>
                </a:extLst>
              </p:cNvPr>
              <p:cNvPicPr>
                <a:picLocks noChangeAspect="1"/>
              </p:cNvPicPr>
              <p:nvPr/>
            </p:nvPicPr>
            <p:blipFill rotWithShape="1">
              <a:blip r:embed="rId5">
                <a:extLst>
                  <a:ext uri="{28A0092B-C50C-407E-A947-70E740481C1C}">
                    <a14:useLocalDpi xmlns:a14="http://schemas.microsoft.com/office/drawing/2010/main" val="0"/>
                  </a:ext>
                </a:extLst>
              </a:blip>
              <a:srcRect l="1499" t="7478" r="28168" b="28896"/>
              <a:stretch/>
            </p:blipFill>
            <p:spPr>
              <a:xfrm>
                <a:off x="931709" y="4180382"/>
                <a:ext cx="3700179" cy="1559673"/>
              </a:xfrm>
              <a:prstGeom prst="rect">
                <a:avLst/>
              </a:prstGeom>
            </p:spPr>
          </p:pic>
          <p:sp>
            <p:nvSpPr>
              <p:cNvPr id="11" name="テキスト ボックス 10">
                <a:extLst>
                  <a:ext uri="{FF2B5EF4-FFF2-40B4-BE49-F238E27FC236}">
                    <a16:creationId xmlns:a16="http://schemas.microsoft.com/office/drawing/2014/main" id="{593513AC-2FFB-BDEE-9C67-10DD16FC2406}"/>
                  </a:ext>
                </a:extLst>
              </p:cNvPr>
              <p:cNvSpPr txBox="1"/>
              <p:nvPr/>
            </p:nvSpPr>
            <p:spPr>
              <a:xfrm>
                <a:off x="1609543" y="3970178"/>
                <a:ext cx="2028119" cy="276999"/>
              </a:xfrm>
              <a:prstGeom prst="rect">
                <a:avLst/>
              </a:prstGeom>
              <a:noFill/>
            </p:spPr>
            <p:txBody>
              <a:bodyPr wrap="none" rtlCol="0">
                <a:spAutoFit/>
              </a:bodyPr>
              <a:lstStyle/>
              <a:p>
                <a:r>
                  <a:rPr kumimoji="1" lang="ja-JP" altLang="en-US" sz="1200">
                    <a:ln w="25400">
                      <a:noFill/>
                    </a:ln>
                    <a:latin typeface="Meiryo UI" panose="020B0604030504040204" pitchFamily="34" charset="-128"/>
                    <a:ea typeface="Meiryo UI" panose="020B0604030504040204" pitchFamily="34" charset="-128"/>
                  </a:rPr>
                  <a:t>軌道上での</a:t>
                </a:r>
                <a:r>
                  <a:rPr kumimoji="1" lang="en-US" altLang="ja-JP" sz="1200" dirty="0">
                    <a:ln w="25400">
                      <a:noFill/>
                    </a:ln>
                    <a:latin typeface="Meiryo UI" panose="020B0604030504040204" pitchFamily="34" charset="-128"/>
                    <a:ea typeface="Meiryo UI" panose="020B0604030504040204" pitchFamily="34" charset="-128"/>
                  </a:rPr>
                  <a:t>CHD</a:t>
                </a:r>
                <a:r>
                  <a:rPr kumimoji="1" lang="ja-JP" altLang="en-US" sz="1200">
                    <a:ln w="25400">
                      <a:noFill/>
                    </a:ln>
                    <a:latin typeface="Meiryo UI" panose="020B0604030504040204" pitchFamily="34" charset="-128"/>
                    <a:ea typeface="Meiryo UI" panose="020B0604030504040204" pitchFamily="34" charset="-128"/>
                  </a:rPr>
                  <a:t>カウントレート</a:t>
                </a:r>
              </a:p>
            </p:txBody>
          </p:sp>
          <p:sp>
            <p:nvSpPr>
              <p:cNvPr id="12" name="テキスト ボックス 11">
                <a:extLst>
                  <a:ext uri="{FF2B5EF4-FFF2-40B4-BE49-F238E27FC236}">
                    <a16:creationId xmlns:a16="http://schemas.microsoft.com/office/drawing/2014/main" id="{D51CC2A9-F170-5FE3-A6C7-BFF834FF6FA5}"/>
                  </a:ext>
                </a:extLst>
              </p:cNvPr>
              <p:cNvSpPr txBox="1"/>
              <p:nvPr/>
            </p:nvSpPr>
            <p:spPr>
              <a:xfrm>
                <a:off x="3983816" y="5157192"/>
                <a:ext cx="648072" cy="338554"/>
              </a:xfrm>
              <a:prstGeom prst="rect">
                <a:avLst/>
              </a:prstGeom>
              <a:noFill/>
            </p:spPr>
            <p:txBody>
              <a:bodyPr wrap="square" rtlCol="0">
                <a:spAutoFit/>
              </a:bodyPr>
              <a:lstStyle/>
              <a:p>
                <a:r>
                  <a:rPr kumimoji="1" lang="en-US" altLang="ja-JP" sz="800"/>
                  <a:t>20</a:t>
                </a:r>
              </a:p>
              <a:p>
                <a:r>
                  <a:rPr lang="en-US" altLang="ja-JP" sz="800"/>
                  <a:t> </a:t>
                </a:r>
                <a:r>
                  <a:rPr kumimoji="1" lang="en-US" altLang="ja-JP" sz="800"/>
                  <a:t>Hz</a:t>
                </a:r>
                <a:endParaRPr kumimoji="1" lang="ja-JP" altLang="en-US" sz="800"/>
              </a:p>
            </p:txBody>
          </p:sp>
          <p:sp>
            <p:nvSpPr>
              <p:cNvPr id="15" name="テキスト ボックス 14">
                <a:extLst>
                  <a:ext uri="{FF2B5EF4-FFF2-40B4-BE49-F238E27FC236}">
                    <a16:creationId xmlns:a16="http://schemas.microsoft.com/office/drawing/2014/main" id="{EC3139C6-D79A-3B2E-8C5B-60C591B305FE}"/>
                  </a:ext>
                </a:extLst>
              </p:cNvPr>
              <p:cNvSpPr txBox="1"/>
              <p:nvPr/>
            </p:nvSpPr>
            <p:spPr>
              <a:xfrm>
                <a:off x="3966347" y="4173982"/>
                <a:ext cx="648072" cy="338554"/>
              </a:xfrm>
              <a:prstGeom prst="rect">
                <a:avLst/>
              </a:prstGeom>
              <a:noFill/>
            </p:spPr>
            <p:txBody>
              <a:bodyPr wrap="square" rtlCol="0">
                <a:spAutoFit/>
              </a:bodyPr>
              <a:lstStyle/>
              <a:p>
                <a:r>
                  <a:rPr lang="en-US" altLang="ja-JP" sz="800"/>
                  <a:t>300</a:t>
                </a:r>
              </a:p>
              <a:p>
                <a:r>
                  <a:rPr kumimoji="1" lang="en-US" altLang="ja-JP" sz="800"/>
                  <a:t>   Hz</a:t>
                </a:r>
                <a:endParaRPr kumimoji="1" lang="ja-JP" altLang="en-US" sz="800"/>
              </a:p>
            </p:txBody>
          </p:sp>
        </p:grpSp>
        <p:pic>
          <p:nvPicPr>
            <p:cNvPr id="19" name="図 18">
              <a:extLst>
                <a:ext uri="{FF2B5EF4-FFF2-40B4-BE49-F238E27FC236}">
                  <a16:creationId xmlns:a16="http://schemas.microsoft.com/office/drawing/2014/main" id="{CC082306-1A9C-4E98-B564-649E07CFA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9654" y="4993546"/>
              <a:ext cx="1638300" cy="812800"/>
            </a:xfrm>
            <a:prstGeom prst="rect">
              <a:avLst/>
            </a:prstGeom>
          </p:spPr>
        </p:pic>
        <p:pic>
          <p:nvPicPr>
            <p:cNvPr id="22" name="図 21">
              <a:extLst>
                <a:ext uri="{FF2B5EF4-FFF2-40B4-BE49-F238E27FC236}">
                  <a16:creationId xmlns:a16="http://schemas.microsoft.com/office/drawing/2014/main" id="{43B26FA6-0B60-A0A2-CCCA-A099C8F3C3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05" y="3295986"/>
              <a:ext cx="381000" cy="1612900"/>
            </a:xfrm>
            <a:prstGeom prst="rect">
              <a:avLst/>
            </a:prstGeom>
          </p:spPr>
        </p:pic>
        <p:pic>
          <p:nvPicPr>
            <p:cNvPr id="25" name="図 24">
              <a:extLst>
                <a:ext uri="{FF2B5EF4-FFF2-40B4-BE49-F238E27FC236}">
                  <a16:creationId xmlns:a16="http://schemas.microsoft.com/office/drawing/2014/main" id="{08DAD46A-B7A8-DB65-3E07-717AAFEB2F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3917" y="6262323"/>
              <a:ext cx="3314700" cy="279400"/>
            </a:xfrm>
            <a:prstGeom prst="rect">
              <a:avLst/>
            </a:prstGeom>
          </p:spPr>
        </p:pic>
      </p:grpSp>
      <p:sp>
        <p:nvSpPr>
          <p:cNvPr id="46" name="TextBox 9">
            <a:extLst>
              <a:ext uri="{FF2B5EF4-FFF2-40B4-BE49-F238E27FC236}">
                <a16:creationId xmlns:a16="http://schemas.microsoft.com/office/drawing/2014/main" id="{F8771C42-86FE-39F5-B1F9-3FD16ECF3458}"/>
              </a:ext>
            </a:extLst>
          </p:cNvPr>
          <p:cNvSpPr txBox="1"/>
          <p:nvPr/>
        </p:nvSpPr>
        <p:spPr>
          <a:xfrm>
            <a:off x="706899" y="842992"/>
            <a:ext cx="5677133" cy="1114902"/>
          </a:xfrm>
          <a:prstGeom prst="rect">
            <a:avLst/>
          </a:prstGeom>
          <a:solidFill>
            <a:schemeClr val="bg1"/>
          </a:solidFill>
          <a:ln w="28575">
            <a:solidFill>
              <a:srgbClr val="0070C0"/>
            </a:solidFill>
          </a:ln>
        </p:spPr>
        <p:txBody>
          <a:bodyPr wrap="square" lIns="108000" tIns="72000" rIns="36000" bIns="72000" rtlCol="0">
            <a:spAutoFit/>
          </a:bodyPr>
          <a:lstStyle/>
          <a:p>
            <a:pPr>
              <a:lnSpc>
                <a:spcPts val="1760"/>
              </a:lnSpc>
            </a:pPr>
            <a:r>
              <a:rPr lang="en-US" sz="1600" dirty="0" err="1">
                <a:latin typeface="Meiryo UI" panose="020B0604030504040204" pitchFamily="34" charset="-128"/>
                <a:ea typeface="Meiryo UI" panose="020B0604030504040204" pitchFamily="34" charset="-128"/>
                <a:cs typeface="Arial" panose="020B0604020202020204" pitchFamily="34" charset="0"/>
              </a:rPr>
              <a:t>高エネルギートリガ</a:t>
            </a:r>
            <a:r>
              <a:rPr lang="en-US" sz="1600" dirty="0">
                <a:latin typeface="Meiryo UI" panose="020B0604030504040204" pitchFamily="34" charset="-128"/>
                <a:ea typeface="Meiryo UI" panose="020B0604030504040204" pitchFamily="34" charset="-128"/>
                <a:cs typeface="Arial" panose="020B0604020202020204" pitchFamily="34" charset="0"/>
              </a:rPr>
              <a:t>ー (&gt; 10 GeV) </a:t>
            </a:r>
            <a:r>
              <a:rPr lang="en-US" sz="1600" dirty="0" err="1">
                <a:latin typeface="Meiryo UI" panose="020B0604030504040204" pitchFamily="34" charset="-128"/>
                <a:ea typeface="Meiryo UI" panose="020B0604030504040204" pitchFamily="34" charset="-128"/>
                <a:cs typeface="Arial" panose="020B0604020202020204" pitchFamily="34" charset="0"/>
              </a:rPr>
              <a:t>観測統計量</a:t>
            </a:r>
            <a:r>
              <a:rPr lang="en-US" altLang="ja-JP" sz="1600" dirty="0">
                <a:latin typeface="Meiryo UI" panose="020B0604030504040204" pitchFamily="34" charset="-128"/>
                <a:ea typeface="Meiryo UI" panose="020B0604030504040204" pitchFamily="34" charset="-128"/>
                <a:cs typeface="Arial" panose="020B0604020202020204" pitchFamily="34" charset="0"/>
              </a:rPr>
              <a:t> (</a:t>
            </a:r>
            <a:r>
              <a:rPr lang="ja-JP" altLang="en-US" sz="1600">
                <a:latin typeface="Meiryo UI" panose="020B0604030504040204" pitchFamily="34" charset="-128"/>
                <a:ea typeface="Meiryo UI" panose="020B0604030504040204" pitchFamily="34" charset="-128"/>
                <a:cs typeface="Arial" panose="020B0604020202020204" pitchFamily="34" charset="0"/>
              </a:rPr>
              <a:t>＠</a:t>
            </a:r>
            <a:r>
              <a:rPr lang="en-US" altLang="ja-JP" sz="1600" dirty="0">
                <a:latin typeface="Meiryo UI" panose="020B0604030504040204" pitchFamily="34" charset="-128"/>
                <a:ea typeface="Meiryo UI" panose="020B0604030504040204" pitchFamily="34" charset="-128"/>
                <a:cs typeface="Arial" panose="020B0604020202020204" pitchFamily="34" charset="0"/>
              </a:rPr>
              <a:t>2026.2.28</a:t>
            </a:r>
            <a:r>
              <a:rPr lang="ja-JP" altLang="en-US" sz="1600">
                <a:latin typeface="Meiryo UI" panose="020B0604030504040204" pitchFamily="34" charset="-128"/>
                <a:ea typeface="Meiryo UI" panose="020B0604030504040204" pitchFamily="34" charset="-128"/>
                <a:cs typeface="Arial" panose="020B0604020202020204" pitchFamily="34" charset="0"/>
              </a:rPr>
              <a:t>）</a:t>
            </a:r>
            <a:endParaRPr lang="en-US" sz="1600" dirty="0">
              <a:latin typeface="Meiryo UI" panose="020B0604030504040204" pitchFamily="34" charset="-128"/>
              <a:ea typeface="Meiryo UI" panose="020B0604030504040204" pitchFamily="34" charset="-128"/>
              <a:cs typeface="Arial" panose="020B0604020202020204" pitchFamily="34" charset="0"/>
            </a:endParaRPr>
          </a:p>
          <a:p>
            <a:pPr indent="-216000">
              <a:buFont typeface="Arial" panose="020B0604020202020204" pitchFamily="34" charset="0"/>
              <a:buChar char="•"/>
            </a:pPr>
            <a:r>
              <a:rPr lang="en-US" altLang="ja-JP" sz="1600" dirty="0">
                <a:latin typeface="Meiryo UI" panose="020B0604030504040204" pitchFamily="34" charset="-128"/>
                <a:ea typeface="Meiryo UI" panose="020B0604030504040204" pitchFamily="34" charset="-128"/>
                <a:cs typeface="Arial" panose="020B0604020202020204" pitchFamily="34" charset="0"/>
              </a:rPr>
              <a:t>定常観測日数（2015.10.13~)</a:t>
            </a:r>
            <a:r>
              <a:rPr lang="ja-JP" altLang="en-US" sz="1600">
                <a:latin typeface="Meiryo UI" panose="020B0604030504040204" pitchFamily="34" charset="-128"/>
                <a:ea typeface="Meiryo UI" panose="020B0604030504040204" pitchFamily="34" charset="-128"/>
                <a:cs typeface="Arial" panose="020B0604020202020204" pitchFamily="34" charset="0"/>
              </a:rPr>
              <a:t>：</a:t>
            </a:r>
            <a:r>
              <a:rPr lang="en-US" sz="1600" dirty="0">
                <a:latin typeface="Meiryo UI" panose="020B0604030504040204" pitchFamily="34" charset="-128"/>
                <a:ea typeface="Meiryo UI" panose="020B0604030504040204" pitchFamily="34" charset="-128"/>
                <a:cs typeface="Arial" panose="020B0604020202020204" pitchFamily="34" charset="0"/>
              </a:rPr>
              <a:t> 3792日 (~10.4 </a:t>
            </a:r>
            <a:r>
              <a:rPr lang="en-US" sz="1600" dirty="0" err="1">
                <a:latin typeface="Meiryo UI" panose="020B0604030504040204" pitchFamily="34" charset="-128"/>
                <a:ea typeface="Meiryo UI" panose="020B0604030504040204" pitchFamily="34" charset="-128"/>
                <a:cs typeface="Arial" panose="020B0604020202020204" pitchFamily="34" charset="0"/>
              </a:rPr>
              <a:t>年</a:t>
            </a:r>
            <a:r>
              <a:rPr lang="en-US" sz="1600" dirty="0">
                <a:latin typeface="Meiryo UI" panose="020B0604030504040204" pitchFamily="34" charset="-128"/>
                <a:ea typeface="Meiryo UI" panose="020B0604030504040204" pitchFamily="34" charset="-128"/>
                <a:cs typeface="Arial" panose="020B0604020202020204" pitchFamily="34" charset="0"/>
              </a:rPr>
              <a:t>) </a:t>
            </a:r>
          </a:p>
          <a:p>
            <a:pPr indent="-216000">
              <a:buFont typeface="Arial" panose="020B0604020202020204" pitchFamily="34" charset="0"/>
              <a:buChar char="•"/>
            </a:pPr>
            <a:r>
              <a:rPr lang="en-US" sz="1600" dirty="0" err="1">
                <a:latin typeface="Meiryo UI" panose="020B0604030504040204" pitchFamily="34" charset="-128"/>
                <a:ea typeface="Meiryo UI" panose="020B0604030504040204" pitchFamily="34" charset="-128"/>
                <a:cs typeface="Arial" panose="020B0604020202020204" pitchFamily="34" charset="0"/>
              </a:rPr>
              <a:t>実観測</a:t>
            </a:r>
            <a:r>
              <a:rPr lang="en-US" sz="1600" dirty="0">
                <a:latin typeface="Meiryo UI" panose="020B0604030504040204" pitchFamily="34" charset="-128"/>
                <a:ea typeface="Meiryo UI" panose="020B0604030504040204" pitchFamily="34" charset="-128"/>
                <a:cs typeface="Arial" panose="020B0604020202020204" pitchFamily="34" charset="0"/>
              </a:rPr>
              <a:t>(</a:t>
            </a:r>
            <a:r>
              <a:rPr lang="en-US" sz="1600" dirty="0" err="1">
                <a:latin typeface="Meiryo UI" panose="020B0604030504040204" pitchFamily="34" charset="-128"/>
                <a:ea typeface="Meiryo UI" panose="020B0604030504040204" pitchFamily="34" charset="-128"/>
                <a:cs typeface="Arial" panose="020B0604020202020204" pitchFamily="34" charset="0"/>
              </a:rPr>
              <a:t>データ取得）時間割合</a:t>
            </a:r>
            <a:r>
              <a:rPr lang="en-US" sz="1600" dirty="0">
                <a:latin typeface="Meiryo UI" panose="020B0604030504040204" pitchFamily="34" charset="-128"/>
                <a:ea typeface="Meiryo UI" panose="020B0604030504040204" pitchFamily="34" charset="-128"/>
                <a:cs typeface="Arial" panose="020B0604020202020204" pitchFamily="34" charset="0"/>
              </a:rPr>
              <a:t>: 〜 86%</a:t>
            </a:r>
          </a:p>
          <a:p>
            <a:pPr indent="-216000">
              <a:buFont typeface="Arial" panose="020B0604020202020204" pitchFamily="34" charset="0"/>
              <a:buChar char="•"/>
            </a:pPr>
            <a:r>
              <a:rPr lang="ja-JP" altLang="en-US" sz="1600">
                <a:latin typeface="Meiryo UI" panose="020B0604030504040204" pitchFamily="34" charset="-128"/>
                <a:ea typeface="Meiryo UI" panose="020B0604030504040204" pitchFamily="34" charset="-128"/>
                <a:cs typeface="Arial" panose="020B0604020202020204" pitchFamily="34" charset="0"/>
              </a:rPr>
              <a:t>観測イベント数</a:t>
            </a:r>
            <a:r>
              <a:rPr lang="en-US" altLang="ja-JP" sz="1600" dirty="0">
                <a:latin typeface="Meiryo UI" panose="020B0604030504040204" pitchFamily="34" charset="-128"/>
                <a:ea typeface="Meiryo UI" panose="020B0604030504040204" pitchFamily="34" charset="-128"/>
                <a:cs typeface="Arial" panose="020B0604020202020204" pitchFamily="34" charset="0"/>
              </a:rPr>
              <a:t>: 2.50 x 10</a:t>
            </a:r>
            <a:r>
              <a:rPr lang="en-US" altLang="ja-JP" sz="1600" baseline="30000" dirty="0">
                <a:latin typeface="Meiryo UI" panose="020B0604030504040204" pitchFamily="34" charset="-128"/>
                <a:ea typeface="Meiryo UI" panose="020B0604030504040204" pitchFamily="34" charset="-128"/>
                <a:cs typeface="Arial" panose="020B0604020202020204" pitchFamily="34" charset="0"/>
              </a:rPr>
              <a:t>9</a:t>
            </a:r>
            <a:r>
              <a:rPr lang="en-US" altLang="ja-JP" sz="1600" dirty="0">
                <a:latin typeface="Meiryo UI" panose="020B0604030504040204" pitchFamily="34" charset="-128"/>
                <a:ea typeface="Meiryo UI" panose="020B0604030504040204" pitchFamily="34" charset="-128"/>
                <a:cs typeface="Arial" panose="020B0604020202020204" pitchFamily="34" charset="0"/>
              </a:rPr>
              <a:t> </a:t>
            </a:r>
            <a:endParaRPr lang="en-US" sz="1600" dirty="0">
              <a:latin typeface="Meiryo UI" panose="020B0604030504040204" pitchFamily="34" charset="-128"/>
              <a:ea typeface="Meiryo UI" panose="020B0604030504040204" pitchFamily="34" charset="-128"/>
              <a:cs typeface="Arial" panose="020B0604020202020204" pitchFamily="34" charset="0"/>
            </a:endParaRPr>
          </a:p>
        </p:txBody>
      </p:sp>
    </p:spTree>
    <p:extLst>
      <p:ext uri="{BB962C8B-B14F-4D97-AF65-F5344CB8AC3E}">
        <p14:creationId xmlns:p14="http://schemas.microsoft.com/office/powerpoint/2010/main" val="1528114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B09135AA-BDF4-50F1-B544-4EFDC0EBBF32}"/>
              </a:ext>
            </a:extLst>
          </p:cNvPr>
          <p:cNvGrpSpPr/>
          <p:nvPr/>
        </p:nvGrpSpPr>
        <p:grpSpPr>
          <a:xfrm>
            <a:off x="7363795" y="1473835"/>
            <a:ext cx="4666884" cy="5058987"/>
            <a:chOff x="314724" y="1543170"/>
            <a:chExt cx="3802671" cy="5702099"/>
          </a:xfrm>
        </p:grpSpPr>
        <p:sp>
          <p:nvSpPr>
            <p:cNvPr id="33" name="正方形/長方形 32">
              <a:extLst>
                <a:ext uri="{FF2B5EF4-FFF2-40B4-BE49-F238E27FC236}">
                  <a16:creationId xmlns:a16="http://schemas.microsoft.com/office/drawing/2014/main" id="{4D596D02-B7BD-1E3C-643B-28DFABA86E3F}"/>
                </a:ext>
              </a:extLst>
            </p:cNvPr>
            <p:cNvSpPr/>
            <p:nvPr/>
          </p:nvSpPr>
          <p:spPr>
            <a:xfrm>
              <a:off x="314724" y="1543170"/>
              <a:ext cx="3802671" cy="5702099"/>
            </a:xfrm>
            <a:prstGeom prst="rect">
              <a:avLst/>
            </a:prstGeom>
            <a:solidFill>
              <a:schemeClr val="bg1"/>
            </a:solidFill>
            <a:ln>
              <a:solidFill>
                <a:srgbClr val="003366"/>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36000" rtlCol="0" anchor="t"/>
            <a:lstStyle/>
            <a:p>
              <a:pPr>
                <a:defRPr/>
              </a:pPr>
              <a:r>
                <a:rPr lang="ja-JP" altLang="en-US" sz="1800">
                  <a:solidFill>
                    <a:schemeClr val="tx1">
                      <a:lumMod val="95000"/>
                      <a:lumOff val="5000"/>
                    </a:schemeClr>
                  </a:solidFill>
                  <a:latin typeface="游ゴシック Medium" panose="020B0500000000000000" pitchFamily="50" charset="-128"/>
                  <a:ea typeface="游ゴシック Medium" panose="020B0500000000000000" pitchFamily="50" charset="-128"/>
                  <a:cs typeface="MS PGothic" charset="-128"/>
                </a:rPr>
                <a:t>      </a:t>
              </a:r>
              <a:endParaRPr lang="en-US" altLang="ja-JP" sz="1800" b="1">
                <a:solidFill>
                  <a:srgbClr val="8E2028"/>
                </a:solidFill>
                <a:latin typeface="游ゴシック Medium" panose="020B0500000000000000" pitchFamily="50" charset="-128"/>
                <a:ea typeface="游ゴシック Medium" panose="020B0500000000000000" pitchFamily="50" charset="-128"/>
                <a:cs typeface="Arial" charset="0"/>
              </a:endParaRPr>
            </a:p>
          </p:txBody>
        </p:sp>
        <p:sp>
          <p:nvSpPr>
            <p:cNvPr id="34" name="正方形/長方形 33">
              <a:extLst>
                <a:ext uri="{FF2B5EF4-FFF2-40B4-BE49-F238E27FC236}">
                  <a16:creationId xmlns:a16="http://schemas.microsoft.com/office/drawing/2014/main" id="{6ECF3107-D060-7FB3-F524-5BF84F22BACB}"/>
                </a:ext>
              </a:extLst>
            </p:cNvPr>
            <p:cNvSpPr/>
            <p:nvPr/>
          </p:nvSpPr>
          <p:spPr>
            <a:xfrm>
              <a:off x="314726" y="1543170"/>
              <a:ext cx="408555" cy="408555"/>
            </a:xfrm>
            <a:prstGeom prst="rect">
              <a:avLst/>
            </a:prstGeom>
            <a:solidFill>
              <a:srgbClr val="4040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a:t>2</a:t>
              </a:r>
              <a:endParaRPr kumimoji="1" lang="ja-JP" altLang="en-US" sz="2000" b="1"/>
            </a:p>
          </p:txBody>
        </p:sp>
      </p:grpSp>
      <p:sp>
        <p:nvSpPr>
          <p:cNvPr id="2" name="タイトル 1">
            <a:extLst>
              <a:ext uri="{FF2B5EF4-FFF2-40B4-BE49-F238E27FC236}">
                <a16:creationId xmlns:a16="http://schemas.microsoft.com/office/drawing/2014/main" id="{153CB175-C275-487E-25C4-04F41251680E}"/>
              </a:ext>
            </a:extLst>
          </p:cNvPr>
          <p:cNvSpPr>
            <a:spLocks noGrp="1"/>
          </p:cNvSpPr>
          <p:nvPr>
            <p:ph type="title"/>
          </p:nvPr>
        </p:nvSpPr>
        <p:spPr/>
        <p:txBody>
          <a:bodyPr/>
          <a:lstStyle/>
          <a:p>
            <a:br>
              <a:rPr lang="en-US" altLang="ja-JP"/>
            </a:br>
            <a:r>
              <a:rPr lang="ja-JP" altLang="en-US"/>
              <a:t>電子</a:t>
            </a:r>
            <a:r>
              <a:rPr lang="en-US" altLang="ja-JP"/>
              <a:t>+</a:t>
            </a:r>
            <a:r>
              <a:rPr lang="ja-JP" altLang="en-US"/>
              <a:t>陽電子観測：エネルギースペクトル</a:t>
            </a:r>
            <a:br>
              <a:rPr lang="ja-JP" altLang="en-US"/>
            </a:br>
            <a:endParaRPr kumimoji="1" lang="ja-JP" altLang="en-US"/>
          </a:p>
        </p:txBody>
      </p:sp>
      <p:grpSp>
        <p:nvGrpSpPr>
          <p:cNvPr id="3" name="グループ化 2">
            <a:extLst>
              <a:ext uri="{FF2B5EF4-FFF2-40B4-BE49-F238E27FC236}">
                <a16:creationId xmlns:a16="http://schemas.microsoft.com/office/drawing/2014/main" id="{6ACDF45F-9235-4725-5A32-32BEAAFF80DB}"/>
              </a:ext>
            </a:extLst>
          </p:cNvPr>
          <p:cNvGrpSpPr/>
          <p:nvPr/>
        </p:nvGrpSpPr>
        <p:grpSpPr>
          <a:xfrm>
            <a:off x="365620" y="1473835"/>
            <a:ext cx="6911032" cy="5058987"/>
            <a:chOff x="314724" y="1543170"/>
            <a:chExt cx="5730038" cy="5702099"/>
          </a:xfrm>
        </p:grpSpPr>
        <p:sp>
          <p:nvSpPr>
            <p:cNvPr id="4" name="正方形/長方形 3">
              <a:extLst>
                <a:ext uri="{FF2B5EF4-FFF2-40B4-BE49-F238E27FC236}">
                  <a16:creationId xmlns:a16="http://schemas.microsoft.com/office/drawing/2014/main" id="{37A27F24-2C92-DF3A-F5C3-CE24377D7B0D}"/>
                </a:ext>
              </a:extLst>
            </p:cNvPr>
            <p:cNvSpPr/>
            <p:nvPr/>
          </p:nvSpPr>
          <p:spPr>
            <a:xfrm>
              <a:off x="314724" y="1543170"/>
              <a:ext cx="5730038" cy="5702099"/>
            </a:xfrm>
            <a:prstGeom prst="rect">
              <a:avLst/>
            </a:prstGeom>
            <a:solidFill>
              <a:schemeClr val="bg1"/>
            </a:solidFill>
            <a:ln>
              <a:solidFill>
                <a:srgbClr val="003366"/>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36000" rtlCol="0" anchor="t"/>
            <a:lstStyle/>
            <a:p>
              <a:pPr>
                <a:defRPr/>
              </a:pPr>
              <a:r>
                <a:rPr lang="ja-JP" altLang="en-US" sz="1800">
                  <a:solidFill>
                    <a:schemeClr val="tx1">
                      <a:lumMod val="95000"/>
                      <a:lumOff val="5000"/>
                    </a:schemeClr>
                  </a:solidFill>
                  <a:latin typeface="游ゴシック Medium" panose="020B0500000000000000" pitchFamily="50" charset="-128"/>
                  <a:ea typeface="游ゴシック Medium" panose="020B0500000000000000" pitchFamily="50" charset="-128"/>
                  <a:cs typeface="MS PGothic" charset="-128"/>
                </a:rPr>
                <a:t>      </a:t>
              </a:r>
              <a:endParaRPr lang="en-US" altLang="ja-JP" sz="1800" b="1">
                <a:solidFill>
                  <a:srgbClr val="8E2028"/>
                </a:solidFill>
                <a:latin typeface="游ゴシック Medium" panose="020B0500000000000000" pitchFamily="50" charset="-128"/>
                <a:ea typeface="游ゴシック Medium" panose="020B0500000000000000" pitchFamily="50" charset="-128"/>
                <a:cs typeface="Arial" charset="0"/>
              </a:endParaRPr>
            </a:p>
          </p:txBody>
        </p:sp>
        <p:sp>
          <p:nvSpPr>
            <p:cNvPr id="5" name="正方形/長方形 4">
              <a:extLst>
                <a:ext uri="{FF2B5EF4-FFF2-40B4-BE49-F238E27FC236}">
                  <a16:creationId xmlns:a16="http://schemas.microsoft.com/office/drawing/2014/main" id="{9D6441F2-02C4-FB8E-6A0A-C4C6A80A8EE3}"/>
                </a:ext>
              </a:extLst>
            </p:cNvPr>
            <p:cNvSpPr/>
            <p:nvPr/>
          </p:nvSpPr>
          <p:spPr>
            <a:xfrm>
              <a:off x="314726" y="1543170"/>
              <a:ext cx="408555" cy="408555"/>
            </a:xfrm>
            <a:prstGeom prst="rect">
              <a:avLst/>
            </a:prstGeom>
            <a:solidFill>
              <a:srgbClr val="4040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a:t>1</a:t>
              </a:r>
              <a:endParaRPr kumimoji="1" lang="ja-JP" altLang="en-US" sz="2000" b="1"/>
            </a:p>
          </p:txBody>
        </p:sp>
      </p:grpSp>
      <p:sp>
        <p:nvSpPr>
          <p:cNvPr id="9" name="テキスト ボックス 8">
            <a:extLst>
              <a:ext uri="{FF2B5EF4-FFF2-40B4-BE49-F238E27FC236}">
                <a16:creationId xmlns:a16="http://schemas.microsoft.com/office/drawing/2014/main" id="{E51299FB-1A67-FE0D-EE84-F1E90959980B}"/>
              </a:ext>
            </a:extLst>
          </p:cNvPr>
          <p:cNvSpPr txBox="1"/>
          <p:nvPr/>
        </p:nvSpPr>
        <p:spPr>
          <a:xfrm>
            <a:off x="754186" y="775353"/>
            <a:ext cx="11632863" cy="646331"/>
          </a:xfrm>
          <a:prstGeom prst="rect">
            <a:avLst/>
          </a:prstGeom>
          <a:noFill/>
        </p:spPr>
        <p:txBody>
          <a:bodyPr wrap="square">
            <a:spAutoFit/>
          </a:bodyPr>
          <a:lstStyle/>
          <a:p>
            <a:pPr marL="285750" indent="-285750">
              <a:buFont typeface="Wingdings" panose="05000000000000000000" pitchFamily="2" charset="2"/>
              <a:buChar char="n"/>
            </a:pPr>
            <a:r>
              <a:rPr lang="ja-JP" altLang="en-US">
                <a:latin typeface="Meiryo UI" panose="020B0604030504040204" pitchFamily="34" charset="-128"/>
                <a:ea typeface="Meiryo UI" panose="020B0604030504040204" pitchFamily="34" charset="-128"/>
              </a:rPr>
              <a:t>直接観測の最高エネルギーである</a:t>
            </a:r>
            <a:r>
              <a:rPr lang="en-US" altLang="ja-JP" dirty="0">
                <a:latin typeface="Meiryo UI" panose="020B0604030504040204" pitchFamily="34" charset="-128"/>
                <a:ea typeface="Meiryo UI" panose="020B0604030504040204" pitchFamily="34" charset="-128"/>
              </a:rPr>
              <a:t>7.5 TeV</a:t>
            </a:r>
            <a:r>
              <a:rPr lang="ja-JP" altLang="en-US">
                <a:latin typeface="Meiryo UI" panose="020B0604030504040204" pitchFamily="34" charset="-128"/>
                <a:ea typeface="Meiryo UI" panose="020B0604030504040204" pitchFamily="34" charset="-128"/>
              </a:rPr>
              <a:t>まで観測を達成し、</a:t>
            </a:r>
            <a:r>
              <a:rPr lang="en-US" altLang="ja-JP" dirty="0">
                <a:latin typeface="Meiryo UI" panose="020B0604030504040204" pitchFamily="34" charset="-128"/>
                <a:ea typeface="Meiryo UI" panose="020B0604030504040204" pitchFamily="34" charset="-128"/>
              </a:rPr>
              <a:t>1TeV</a:t>
            </a:r>
            <a:r>
              <a:rPr lang="ja-JP" altLang="en-US">
                <a:latin typeface="Meiryo UI" panose="020B0604030504040204" pitchFamily="34" charset="-128"/>
                <a:ea typeface="Meiryo UI" panose="020B0604030504040204" pitchFamily="34" charset="-128"/>
              </a:rPr>
              <a:t>領域でのスペクトルの軟化を実証。</a:t>
            </a:r>
            <a:endParaRPr lang="en-US" altLang="ja-JP" dirty="0">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n"/>
            </a:pPr>
            <a:r>
              <a:rPr lang="ja-JP" altLang="en-US">
                <a:latin typeface="Meiryo UI" panose="020B0604030504040204" pitchFamily="34" charset="-128"/>
                <a:ea typeface="Meiryo UI" panose="020B0604030504040204" pitchFamily="34" charset="-128"/>
              </a:rPr>
              <a:t>陽電子過剰の原因をパルサーとするモデルにより、電子</a:t>
            </a:r>
            <a:r>
              <a:rPr lang="en-US" altLang="ja-JP" dirty="0">
                <a:latin typeface="Meiryo UI" panose="020B0604030504040204" pitchFamily="34" charset="-128"/>
                <a:ea typeface="Meiryo UI" panose="020B0604030504040204" pitchFamily="34" charset="-128"/>
              </a:rPr>
              <a:t>+</a:t>
            </a:r>
            <a:r>
              <a:rPr lang="ja-JP" altLang="en-US">
                <a:latin typeface="Meiryo UI" panose="020B0604030504040204" pitchFamily="34" charset="-128"/>
                <a:ea typeface="Meiryo UI" panose="020B0604030504040204" pitchFamily="34" charset="-128"/>
              </a:rPr>
              <a:t>陽電子スペクトルを検証。</a:t>
            </a:r>
            <a:endParaRPr lang="en-US" altLang="ja-JP" sz="700" dirty="0">
              <a:solidFill>
                <a:srgbClr val="FF0000"/>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853FEAC3-14A9-6A2D-F4F5-213DDFC12868}"/>
              </a:ext>
            </a:extLst>
          </p:cNvPr>
          <p:cNvSpPr txBox="1"/>
          <p:nvPr/>
        </p:nvSpPr>
        <p:spPr>
          <a:xfrm>
            <a:off x="426580" y="5455604"/>
            <a:ext cx="6736934" cy="954107"/>
          </a:xfrm>
          <a:prstGeom prst="rect">
            <a:avLst/>
          </a:prstGeom>
          <a:noFill/>
        </p:spPr>
        <p:txBody>
          <a:bodyPr wrap="square" rtlCol="0">
            <a:spAutoFit/>
          </a:bodyPr>
          <a:lstStyle/>
          <a:p>
            <a:pPr marL="180975" indent="-180975">
              <a:buFont typeface="Arial" panose="020B0604020202020204" pitchFamily="34" charset="0"/>
              <a:buChar char="•"/>
            </a:pPr>
            <a:r>
              <a:rPr kumimoji="1" lang="en-US" altLang="ja-JP" sz="1400" dirty="0">
                <a:latin typeface="Meiryo UI" panose="020B0604030504040204" pitchFamily="34" charset="-128"/>
                <a:ea typeface="Meiryo UI" panose="020B0604030504040204" pitchFamily="34" charset="-128"/>
                <a:cs typeface="Arial" panose="020B0604020202020204" pitchFamily="34" charset="0"/>
              </a:rPr>
              <a:t>AMS-02</a:t>
            </a:r>
            <a:r>
              <a:rPr kumimoji="1" lang="ja-JP" altLang="en-US" sz="1400">
                <a:latin typeface="Meiryo UI" panose="020B0604030504040204" pitchFamily="34" charset="-128"/>
                <a:ea typeface="Meiryo UI" panose="020B0604030504040204" pitchFamily="34" charset="-128"/>
                <a:cs typeface="Arial" panose="020B0604020202020204" pitchFamily="34" charset="0"/>
              </a:rPr>
              <a:t>の</a:t>
            </a:r>
            <a:r>
              <a:rPr kumimoji="1" lang="en-US" altLang="ja-JP" sz="1400" dirty="0">
                <a:latin typeface="Meiryo UI" panose="020B0604030504040204" pitchFamily="34" charset="-128"/>
                <a:ea typeface="Meiryo UI" panose="020B0604030504040204" pitchFamily="34" charset="-128"/>
                <a:cs typeface="Arial" panose="020B0604020202020204" pitchFamily="34" charset="0"/>
              </a:rPr>
              <a:t>2TeV</a:t>
            </a:r>
            <a:r>
              <a:rPr kumimoji="1" lang="ja-JP" altLang="en-US" sz="1400">
                <a:latin typeface="Meiryo UI" panose="020B0604030504040204" pitchFamily="34" charset="-128"/>
                <a:ea typeface="Meiryo UI" panose="020B0604030504040204" pitchFamily="34" charset="-128"/>
                <a:cs typeface="Arial" panose="020B0604020202020204" pitchFamily="34" charset="0"/>
              </a:rPr>
              <a:t>までの結果とはよく一致しているが、</a:t>
            </a:r>
            <a:r>
              <a:rPr kumimoji="1" lang="en-US" altLang="ja-JP" sz="1400" dirty="0">
                <a:latin typeface="Meiryo UI" panose="020B0604030504040204" pitchFamily="34" charset="-128"/>
                <a:ea typeface="Meiryo UI" panose="020B0604030504040204" pitchFamily="34" charset="-128"/>
                <a:cs typeface="Arial" panose="020B0604020202020204" pitchFamily="34" charset="0"/>
              </a:rPr>
              <a:t>DAMPE</a:t>
            </a:r>
            <a:r>
              <a:rPr kumimoji="1" lang="ja-JP" altLang="en-US" sz="1400">
                <a:latin typeface="Meiryo UI" panose="020B0604030504040204" pitchFamily="34" charset="-128"/>
                <a:ea typeface="Meiryo UI" panose="020B0604030504040204" pitchFamily="34" charset="-128"/>
                <a:cs typeface="Arial" panose="020B0604020202020204" pitchFamily="34" charset="0"/>
              </a:rPr>
              <a:t>、</a:t>
            </a:r>
            <a:r>
              <a:rPr kumimoji="1" lang="en-US" altLang="ja-JP" sz="1400" dirty="0">
                <a:latin typeface="Meiryo UI" panose="020B0604030504040204" pitchFamily="34" charset="-128"/>
                <a:ea typeface="Meiryo UI" panose="020B0604030504040204" pitchFamily="34" charset="-128"/>
                <a:cs typeface="Arial" panose="020B0604020202020204" pitchFamily="34" charset="0"/>
              </a:rPr>
              <a:t>Fermi- LAT</a:t>
            </a:r>
            <a:r>
              <a:rPr kumimoji="1" lang="ja-JP" altLang="en-US" sz="1400">
                <a:latin typeface="Meiryo UI" panose="020B0604030504040204" pitchFamily="34" charset="-128"/>
                <a:ea typeface="Meiryo UI" panose="020B0604030504040204" pitchFamily="34" charset="-128"/>
                <a:cs typeface="Arial" panose="020B0604020202020204" pitchFamily="34" charset="0"/>
              </a:rPr>
              <a:t>と</a:t>
            </a:r>
            <a:r>
              <a:rPr lang="ja-JP" altLang="en-US" sz="1400">
                <a:latin typeface="Meiryo UI" panose="020B0604030504040204" pitchFamily="34" charset="-128"/>
                <a:ea typeface="Meiryo UI" panose="020B0604030504040204" pitchFamily="34" charset="-128"/>
                <a:cs typeface="Arial" panose="020B0604020202020204" pitchFamily="34" charset="0"/>
              </a:rPr>
              <a:t>は</a:t>
            </a:r>
            <a:r>
              <a:rPr kumimoji="1" lang="ja-JP" altLang="en-US" sz="1400">
                <a:latin typeface="Meiryo UI" panose="020B0604030504040204" pitchFamily="34" charset="-128"/>
                <a:ea typeface="Meiryo UI" panose="020B0604030504040204" pitchFamily="34" charset="-128"/>
                <a:cs typeface="Arial" panose="020B0604020202020204" pitchFamily="34" charset="0"/>
              </a:rPr>
              <a:t>系統的な誤差が存在している。</a:t>
            </a:r>
            <a:endParaRPr kumimoji="1" lang="en-US" altLang="ja-JP" sz="1400" dirty="0">
              <a:latin typeface="Meiryo UI" panose="020B0604030504040204" pitchFamily="34" charset="-128"/>
              <a:ea typeface="Meiryo UI" panose="020B0604030504040204" pitchFamily="34" charset="-128"/>
              <a:cs typeface="Arial" panose="020B0604020202020204" pitchFamily="34" charset="0"/>
            </a:endParaRPr>
          </a:p>
          <a:p>
            <a:pPr marL="180975" indent="-180975">
              <a:buFont typeface="Arial" panose="020B0604020202020204" pitchFamily="34" charset="0"/>
              <a:buChar char="•"/>
            </a:pPr>
            <a:r>
              <a:rPr kumimoji="1" lang="ja-JP" altLang="en-US" sz="1400">
                <a:latin typeface="Meiryo UI" panose="020B0604030504040204" pitchFamily="34" charset="-128"/>
                <a:ea typeface="Meiryo UI" panose="020B0604030504040204" pitchFamily="34" charset="-128"/>
                <a:cs typeface="Arial" panose="020B0604020202020204" pitchFamily="34" charset="0"/>
              </a:rPr>
              <a:t>スペクトル構造の正確な理解に必要な高精度測定を実施することにより、パルサー及び暗黒物質の寄与を定量的に評価することが</a:t>
            </a:r>
            <a:r>
              <a:rPr lang="ja-JP" altLang="en-US" sz="1400">
                <a:latin typeface="Meiryo UI" panose="020B0604030504040204" pitchFamily="34" charset="-128"/>
                <a:ea typeface="Meiryo UI" panose="020B0604030504040204" pitchFamily="34" charset="-128"/>
                <a:cs typeface="Arial" panose="020B0604020202020204" pitchFamily="34" charset="0"/>
              </a:rPr>
              <a:t>可能になっている。</a:t>
            </a:r>
            <a:endParaRPr kumimoji="1" lang="en-US" altLang="ja-JP" sz="1400" dirty="0">
              <a:latin typeface="Meiryo UI" panose="020B0604030504040204" pitchFamily="34" charset="-128"/>
              <a:ea typeface="Meiryo UI" panose="020B0604030504040204" pitchFamily="34"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0140869B-E2F2-FA0E-4368-DD90D9DD1C51}"/>
              </a:ext>
            </a:extLst>
          </p:cNvPr>
          <p:cNvSpPr txBox="1"/>
          <p:nvPr/>
        </p:nvSpPr>
        <p:spPr>
          <a:xfrm>
            <a:off x="4139356" y="4406129"/>
            <a:ext cx="3162730" cy="830997"/>
          </a:xfrm>
          <a:prstGeom prst="rect">
            <a:avLst/>
          </a:prstGeom>
          <a:noFill/>
        </p:spPr>
        <p:txBody>
          <a:bodyPr wrap="square" rtlCol="0">
            <a:spAutoFit/>
          </a:bodyPr>
          <a:lstStyle/>
          <a:p>
            <a:r>
              <a:rPr kumimoji="1" lang="en-US" altLang="ja-JP" sz="1200" dirty="0">
                <a:latin typeface="Meiryo UI" panose="020B0604030504040204" pitchFamily="34" charset="-128"/>
                <a:ea typeface="Meiryo UI" panose="020B0604030504040204" pitchFamily="34" charset="-128"/>
              </a:rPr>
              <a:t>30 GeV-4.8 TeV</a:t>
            </a:r>
            <a:r>
              <a:rPr kumimoji="1" lang="ja-JP" altLang="en-US" sz="1200">
                <a:latin typeface="Meiryo UI" panose="020B0604030504040204" pitchFamily="34" charset="-128"/>
                <a:ea typeface="Meiryo UI" panose="020B0604030504040204" pitchFamily="34" charset="-128"/>
              </a:rPr>
              <a:t>領域のスペクトルを単一冪</a:t>
            </a:r>
            <a:r>
              <a:rPr lang="en-US" altLang="ja-JP" sz="1200" dirty="0">
                <a:latin typeface="Meiryo UI" panose="020B0604030504040204" pitchFamily="34" charset="-128"/>
                <a:ea typeface="Meiryo UI" panose="020B0604030504040204" pitchFamily="34" charset="-128"/>
              </a:rPr>
              <a:t>(</a:t>
            </a:r>
            <a:r>
              <a:rPr kumimoji="1" lang="ja-JP" altLang="en-US" sz="1200">
                <a:latin typeface="Meiryo UI" panose="020B0604030504040204" pitchFamily="34" charset="-128"/>
                <a:ea typeface="Meiryo UI" panose="020B0604030504040204" pitchFamily="34" charset="-128"/>
              </a:rPr>
              <a:t>黒線）と折れ曲がりのある関数でフィットした結果。</a:t>
            </a:r>
            <a:endParaRPr kumimoji="1" lang="en-US" altLang="ja-JP" sz="1200" dirty="0">
              <a:latin typeface="Meiryo UI" panose="020B0604030504040204" pitchFamily="34" charset="-128"/>
              <a:ea typeface="Meiryo UI" panose="020B0604030504040204" pitchFamily="34" charset="-128"/>
            </a:endParaRPr>
          </a:p>
          <a:p>
            <a:r>
              <a:rPr kumimoji="1" lang="ja-JP" altLang="en-US" sz="1200" u="sng">
                <a:latin typeface="Meiryo UI" panose="020B0604030504040204" pitchFamily="34" charset="-128"/>
                <a:ea typeface="Meiryo UI" panose="020B0604030504040204" pitchFamily="34" charset="-128"/>
              </a:rPr>
              <a:t>スペクトルの軟化</a:t>
            </a:r>
            <a:r>
              <a:rPr lang="ja-JP" altLang="en-US" sz="1200" u="sng">
                <a:latin typeface="Meiryo UI" panose="020B0604030504040204" pitchFamily="34" charset="-128"/>
                <a:ea typeface="Meiryo UI" panose="020B0604030504040204" pitchFamily="34" charset="-128"/>
              </a:rPr>
              <a:t>（</a:t>
            </a:r>
            <a:r>
              <a:rPr lang="en-US" altLang="ja-JP" sz="1200" u="sng" dirty="0">
                <a:latin typeface="Meiryo UI" panose="020B0604030504040204" pitchFamily="34" charset="-128"/>
                <a:ea typeface="Meiryo UI" panose="020B0604030504040204" pitchFamily="34" charset="-128"/>
              </a:rPr>
              <a:t>-3.14</a:t>
            </a:r>
            <a:r>
              <a:rPr lang="ja-JP" altLang="en-US" sz="1200" u="sng">
                <a:latin typeface="Meiryo UI" panose="020B0604030504040204" pitchFamily="34" charset="-128"/>
                <a:ea typeface="Meiryo UI" panose="020B0604030504040204" pitchFamily="34" charset="-128"/>
              </a:rPr>
              <a:t>⇨ </a:t>
            </a:r>
            <a:r>
              <a:rPr lang="en-US" altLang="ja-JP" sz="1200" u="sng" dirty="0">
                <a:latin typeface="Meiryo UI" panose="020B0604030504040204" pitchFamily="34" charset="-128"/>
                <a:ea typeface="Meiryo UI" panose="020B0604030504040204" pitchFamily="34" charset="-128"/>
              </a:rPr>
              <a:t>-3.94</a:t>
            </a:r>
            <a:r>
              <a:rPr lang="ja-JP" altLang="en-US" sz="1200" u="sng">
                <a:latin typeface="Meiryo UI" panose="020B0604030504040204" pitchFamily="34" charset="-128"/>
                <a:ea typeface="Meiryo UI" panose="020B0604030504040204" pitchFamily="34" charset="-128"/>
              </a:rPr>
              <a:t>）を</a:t>
            </a:r>
            <a:r>
              <a:rPr lang="en-US" altLang="ja-JP" sz="1200" u="sng" dirty="0">
                <a:latin typeface="Meiryo UI" panose="020B0604030504040204" pitchFamily="34" charset="-128"/>
                <a:ea typeface="Meiryo UI" panose="020B0604030504040204" pitchFamily="34" charset="-128"/>
              </a:rPr>
              <a:t>6.9σ </a:t>
            </a:r>
            <a:r>
              <a:rPr lang="ja-JP" altLang="en-US" sz="1200" u="sng">
                <a:latin typeface="Meiryo UI" panose="020B0604030504040204" pitchFamily="34" charset="-128"/>
                <a:ea typeface="Meiryo UI" panose="020B0604030504040204" pitchFamily="34" charset="-128"/>
              </a:rPr>
              <a:t>の有意性で検出。</a:t>
            </a:r>
            <a:endParaRPr kumimoji="1" lang="en-US" altLang="ja-JP" sz="1200" dirty="0">
              <a:latin typeface="Meiryo UI" panose="020B0604030504040204" pitchFamily="34" charset="-128"/>
              <a:ea typeface="Meiryo UI" panose="020B0604030504040204" pitchFamily="34" charset="-128"/>
            </a:endParaRPr>
          </a:p>
        </p:txBody>
      </p:sp>
      <p:sp>
        <p:nvSpPr>
          <p:cNvPr id="15" name="テキスト ボックス 14">
            <a:extLst>
              <a:ext uri="{FF2B5EF4-FFF2-40B4-BE49-F238E27FC236}">
                <a16:creationId xmlns:a16="http://schemas.microsoft.com/office/drawing/2014/main" id="{B2F8E9C5-D515-7782-CD08-99E5E684E596}"/>
              </a:ext>
            </a:extLst>
          </p:cNvPr>
          <p:cNvSpPr txBox="1"/>
          <p:nvPr/>
        </p:nvSpPr>
        <p:spPr>
          <a:xfrm>
            <a:off x="433226" y="1543133"/>
            <a:ext cx="6802912" cy="338554"/>
          </a:xfrm>
          <a:prstGeom prst="rect">
            <a:avLst/>
          </a:prstGeom>
          <a:noFill/>
        </p:spPr>
        <p:txBody>
          <a:bodyPr wrap="square">
            <a:spAutoFit/>
          </a:bodyPr>
          <a:lstStyle/>
          <a:p>
            <a:pPr lvl="1"/>
            <a:r>
              <a:rPr lang="ja-JP" altLang="en-US" sz="1600">
                <a:latin typeface="Meiryo UI" panose="020B0604030504040204" pitchFamily="34" charset="-128"/>
                <a:ea typeface="Meiryo UI" panose="020B0604030504040204" pitchFamily="34" charset="-128"/>
              </a:rPr>
              <a:t>伝播過程におけるエネルギー損失によるスペクトル軟化の理論的予測を実証</a:t>
            </a:r>
            <a:endParaRPr lang="en-US" altLang="ja-JP" sz="1600">
              <a:latin typeface="Meiryo UI" panose="020B0604030504040204" pitchFamily="34" charset="-128"/>
              <a:ea typeface="Meiryo UI" panose="020B0604030504040204" pitchFamily="34" charset="-128"/>
            </a:endParaRPr>
          </a:p>
        </p:txBody>
      </p:sp>
      <p:sp>
        <p:nvSpPr>
          <p:cNvPr id="16" name="テキスト ボックス 15">
            <a:extLst>
              <a:ext uri="{FF2B5EF4-FFF2-40B4-BE49-F238E27FC236}">
                <a16:creationId xmlns:a16="http://schemas.microsoft.com/office/drawing/2014/main" id="{67C57C75-047A-2D92-0E3C-E1AD8CDCC7F2}"/>
              </a:ext>
            </a:extLst>
          </p:cNvPr>
          <p:cNvSpPr txBox="1"/>
          <p:nvPr/>
        </p:nvSpPr>
        <p:spPr>
          <a:xfrm>
            <a:off x="7872110" y="1454062"/>
            <a:ext cx="4056939" cy="584775"/>
          </a:xfrm>
          <a:prstGeom prst="rect">
            <a:avLst/>
          </a:prstGeom>
          <a:noFill/>
        </p:spPr>
        <p:txBody>
          <a:bodyPr wrap="square">
            <a:spAutoFit/>
          </a:bodyPr>
          <a:lstStyle/>
          <a:p>
            <a:pPr marL="0" lvl="1"/>
            <a:r>
              <a:rPr lang="ja-JP" altLang="en-US" sz="1600">
                <a:latin typeface="Meiryo UI" panose="020B0604030504040204" pitchFamily="34" charset="-128"/>
                <a:ea typeface="Meiryo UI" panose="020B0604030504040204" pitchFamily="34" charset="-128"/>
              </a:rPr>
              <a:t>陽電子過剰をパルサー起源とするモデルによる、電子＋陽電子スペクトルの理解</a:t>
            </a:r>
            <a:endParaRPr lang="en-US" altLang="ja-JP" sz="1600">
              <a:latin typeface="Meiryo UI" panose="020B0604030504040204" pitchFamily="34" charset="-128"/>
              <a:ea typeface="Meiryo UI" panose="020B0604030504040204" pitchFamily="34" charset="-128"/>
            </a:endParaRPr>
          </a:p>
        </p:txBody>
      </p:sp>
      <p:sp>
        <p:nvSpPr>
          <p:cNvPr id="17" name="テキスト ボックス 16">
            <a:extLst>
              <a:ext uri="{FF2B5EF4-FFF2-40B4-BE49-F238E27FC236}">
                <a16:creationId xmlns:a16="http://schemas.microsoft.com/office/drawing/2014/main" id="{AB2C4180-EB4E-0B78-D044-B3D0113481D4}"/>
              </a:ext>
            </a:extLst>
          </p:cNvPr>
          <p:cNvSpPr txBox="1"/>
          <p:nvPr/>
        </p:nvSpPr>
        <p:spPr>
          <a:xfrm>
            <a:off x="7916613" y="1977374"/>
            <a:ext cx="4249277" cy="338554"/>
          </a:xfrm>
          <a:prstGeom prst="rect">
            <a:avLst/>
          </a:prstGeom>
          <a:noFill/>
        </p:spPr>
        <p:txBody>
          <a:bodyPr wrap="square">
            <a:spAutoFit/>
          </a:bodyPr>
          <a:lstStyle/>
          <a:p>
            <a:pPr marL="0" lvl="1"/>
            <a:r>
              <a:rPr lang="en-US" altLang="ja-JP" sz="1600" err="1">
                <a:latin typeface="Meiryo UI" panose="020B0604030504040204" pitchFamily="34" charset="-128"/>
                <a:ea typeface="Meiryo UI" panose="020B0604030504040204" pitchFamily="34" charset="-128"/>
              </a:rPr>
              <a:t>TeV</a:t>
            </a:r>
            <a:r>
              <a:rPr lang="ja-JP" altLang="en-US" sz="1600">
                <a:latin typeface="Meiryo UI" panose="020B0604030504040204" pitchFamily="34" charset="-128"/>
                <a:ea typeface="Meiryo UI" panose="020B0604030504040204" pitchFamily="34" charset="-128"/>
              </a:rPr>
              <a:t>領域での近傍加速源の存在を示唆</a:t>
            </a:r>
            <a:endParaRPr lang="en-US" altLang="ja-JP" sz="1600">
              <a:latin typeface="Meiryo UI" panose="020B0604030504040204" pitchFamily="34" charset="-128"/>
              <a:ea typeface="Meiryo UI" panose="020B0604030504040204" pitchFamily="34" charset="-128"/>
            </a:endParaRPr>
          </a:p>
        </p:txBody>
      </p:sp>
      <p:sp>
        <p:nvSpPr>
          <p:cNvPr id="18" name="正方形/長方形 17">
            <a:extLst>
              <a:ext uri="{FF2B5EF4-FFF2-40B4-BE49-F238E27FC236}">
                <a16:creationId xmlns:a16="http://schemas.microsoft.com/office/drawing/2014/main" id="{343AA2F6-54D2-9D98-F7A1-3224D0385B84}"/>
              </a:ext>
            </a:extLst>
          </p:cNvPr>
          <p:cNvSpPr/>
          <p:nvPr/>
        </p:nvSpPr>
        <p:spPr>
          <a:xfrm>
            <a:off x="7363808" y="1968517"/>
            <a:ext cx="512360" cy="367158"/>
          </a:xfrm>
          <a:prstGeom prst="rect">
            <a:avLst/>
          </a:prstGeom>
          <a:solidFill>
            <a:srgbClr val="4040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a:t>3</a:t>
            </a:r>
            <a:endParaRPr kumimoji="1" lang="ja-JP" altLang="en-US" sz="2000" b="1"/>
          </a:p>
        </p:txBody>
      </p:sp>
      <p:sp>
        <p:nvSpPr>
          <p:cNvPr id="19" name="正方形/長方形 18">
            <a:extLst>
              <a:ext uri="{FF2B5EF4-FFF2-40B4-BE49-F238E27FC236}">
                <a16:creationId xmlns:a16="http://schemas.microsoft.com/office/drawing/2014/main" id="{5B47FBAC-D2FD-5B5A-3D53-D2320504B7F3}"/>
              </a:ext>
            </a:extLst>
          </p:cNvPr>
          <p:cNvSpPr/>
          <p:nvPr/>
        </p:nvSpPr>
        <p:spPr>
          <a:xfrm>
            <a:off x="6858330" y="1999440"/>
            <a:ext cx="252365" cy="223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E6B2A5E7-B356-E303-181C-BF985892654B}"/>
              </a:ext>
            </a:extLst>
          </p:cNvPr>
          <p:cNvSpPr/>
          <p:nvPr/>
        </p:nvSpPr>
        <p:spPr>
          <a:xfrm>
            <a:off x="11456217" y="2232685"/>
            <a:ext cx="252365" cy="223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95D880CA-6C29-DD94-3B1A-09A87DDAE4D0}"/>
              </a:ext>
            </a:extLst>
          </p:cNvPr>
          <p:cNvSpPr/>
          <p:nvPr/>
        </p:nvSpPr>
        <p:spPr>
          <a:xfrm>
            <a:off x="439354" y="4430847"/>
            <a:ext cx="3682866" cy="1015663"/>
          </a:xfrm>
          <a:prstGeom prst="rect">
            <a:avLst/>
          </a:prstGeom>
        </p:spPr>
        <p:txBody>
          <a:bodyPr wrap="square">
            <a:spAutoFit/>
          </a:bodyPr>
          <a:lstStyle/>
          <a:p>
            <a:pPr>
              <a:spcBef>
                <a:spcPct val="0"/>
              </a:spcBef>
              <a:buFontTx/>
              <a:buNone/>
            </a:pPr>
            <a:r>
              <a:rPr lang="en-US" altLang="ja-JP" sz="1200" dirty="0">
                <a:latin typeface="Meiryo UI" panose="020B0604030504040204" pitchFamily="34" charset="-128"/>
                <a:ea typeface="Meiryo UI" panose="020B0604030504040204" pitchFamily="34" charset="-128"/>
                <a:cs typeface="Arial" panose="020B0604020202020204" pitchFamily="34" charset="0"/>
              </a:rPr>
              <a:t>10</a:t>
            </a:r>
            <a:r>
              <a:rPr lang="ja-JP" altLang="en-US" sz="1200">
                <a:latin typeface="Meiryo UI" panose="020B0604030504040204" pitchFamily="34" charset="-128"/>
                <a:ea typeface="Meiryo UI" panose="020B0604030504040204" pitchFamily="34" charset="-128"/>
                <a:cs typeface="Arial" panose="020B0604020202020204" pitchFamily="34" charset="0"/>
              </a:rPr>
              <a:t>年間の観測で得られた</a:t>
            </a:r>
            <a:r>
              <a:rPr lang="en-US" altLang="ja-JP" sz="1200" dirty="0">
                <a:latin typeface="Meiryo UI" panose="020B0604030504040204" pitchFamily="34" charset="-128"/>
                <a:ea typeface="Meiryo UI" panose="020B0604030504040204" pitchFamily="34" charset="-128"/>
                <a:cs typeface="Arial" panose="020B0604020202020204" pitchFamily="34" charset="0"/>
              </a:rPr>
              <a:t>CALET</a:t>
            </a:r>
            <a:r>
              <a:rPr lang="ja-JP" altLang="en-US" sz="1200">
                <a:latin typeface="Meiryo UI" panose="020B0604030504040204" pitchFamily="34" charset="-128"/>
                <a:ea typeface="Meiryo UI" panose="020B0604030504040204" pitchFamily="34" charset="-128"/>
                <a:cs typeface="Arial" panose="020B0604020202020204" pitchFamily="34" charset="0"/>
              </a:rPr>
              <a:t>の電子</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＋陽電子</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スペクトルと他観測の比較。</a:t>
            </a:r>
            <a:r>
              <a:rPr lang="en-US" altLang="ja-JP" sz="1200" dirty="0">
                <a:latin typeface="Meiryo UI" panose="020B0604030504040204" pitchFamily="34" charset="-128"/>
                <a:ea typeface="Meiryo UI" panose="020B0604030504040204" pitchFamily="34" charset="-128"/>
                <a:cs typeface="Arial" panose="020B0604020202020204" pitchFamily="34" charset="0"/>
              </a:rPr>
              <a:t>CALET</a:t>
            </a:r>
            <a:r>
              <a:rPr lang="ja-JP" altLang="en-US" sz="1200">
                <a:latin typeface="Meiryo UI" panose="020B0604030504040204" pitchFamily="34" charset="-128"/>
                <a:ea typeface="Meiryo UI" panose="020B0604030504040204" pitchFamily="34" charset="-128"/>
                <a:cs typeface="Arial" panose="020B0604020202020204" pitchFamily="34" charset="0"/>
              </a:rPr>
              <a:t>の観測量は先の論文発表（</a:t>
            </a:r>
            <a:r>
              <a:rPr lang="en-US" altLang="ja-JP" sz="1200" dirty="0">
                <a:latin typeface="Meiryo UI" panose="020B0604030504040204" pitchFamily="34" charset="-128"/>
                <a:ea typeface="Meiryo UI" panose="020B0604030504040204" pitchFamily="34" charset="-128"/>
                <a:cs typeface="Arial" panose="020B0604020202020204" pitchFamily="34" charset="0"/>
              </a:rPr>
              <a:t>PRL2023)</a:t>
            </a:r>
            <a:r>
              <a:rPr lang="ja-JP" altLang="en-US" sz="1200">
                <a:latin typeface="Meiryo UI" panose="020B0604030504040204" pitchFamily="34" charset="-128"/>
                <a:ea typeface="Meiryo UI" panose="020B0604030504040204" pitchFamily="34" charset="-128"/>
                <a:cs typeface="Arial" panose="020B0604020202020204" pitchFamily="34" charset="0"/>
              </a:rPr>
              <a:t>に比べて、観測量が約</a:t>
            </a:r>
            <a:r>
              <a:rPr lang="en-US" altLang="ja-JP" sz="1200" dirty="0">
                <a:latin typeface="Meiryo UI" panose="020B0604030504040204" pitchFamily="34" charset="-128"/>
                <a:ea typeface="Meiryo UI" panose="020B0604030504040204" pitchFamily="34" charset="-128"/>
                <a:cs typeface="Arial" panose="020B0604020202020204" pitchFamily="34" charset="0"/>
              </a:rPr>
              <a:t>1.4</a:t>
            </a:r>
            <a:r>
              <a:rPr lang="ja-JP" altLang="en-US" sz="1200">
                <a:latin typeface="Meiryo UI" panose="020B0604030504040204" pitchFamily="34" charset="-128"/>
                <a:ea typeface="Meiryo UI" panose="020B0604030504040204" pitchFamily="34" charset="-128"/>
                <a:cs typeface="Arial" panose="020B0604020202020204" pitchFamily="34" charset="0"/>
              </a:rPr>
              <a:t>倍に増大し、直接観測では世界で最高のエネルギー領域までの観測を達成している。</a:t>
            </a:r>
          </a:p>
        </p:txBody>
      </p:sp>
      <p:pic>
        <p:nvPicPr>
          <p:cNvPr id="26" name="図 25">
            <a:extLst>
              <a:ext uri="{FF2B5EF4-FFF2-40B4-BE49-F238E27FC236}">
                <a16:creationId xmlns:a16="http://schemas.microsoft.com/office/drawing/2014/main" id="{A7CFBDBC-0EE1-980D-61F1-BB0BCC5CB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18" y="1861503"/>
            <a:ext cx="3691704" cy="2618055"/>
          </a:xfrm>
          <a:prstGeom prst="rect">
            <a:avLst/>
          </a:prstGeom>
        </p:spPr>
      </p:pic>
      <p:pic>
        <p:nvPicPr>
          <p:cNvPr id="28" name="図 27" descr="グラフ, 折れ線グラフ&#10;&#10;AI 生成コンテンツは誤りを含む可能性があります。">
            <a:extLst>
              <a:ext uri="{FF2B5EF4-FFF2-40B4-BE49-F238E27FC236}">
                <a16:creationId xmlns:a16="http://schemas.microsoft.com/office/drawing/2014/main" id="{BDC3744B-10B8-50BA-86CA-B0B0D7E34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027" y="2162595"/>
            <a:ext cx="3162730" cy="2072349"/>
          </a:xfrm>
          <a:prstGeom prst="rect">
            <a:avLst/>
          </a:prstGeom>
        </p:spPr>
      </p:pic>
      <p:pic>
        <p:nvPicPr>
          <p:cNvPr id="29" name="図 28" descr="グラフ, ダイアグラム&#10;&#10;AI 生成コンテンツは誤りを含む可能性があります。">
            <a:extLst>
              <a:ext uri="{FF2B5EF4-FFF2-40B4-BE49-F238E27FC236}">
                <a16:creationId xmlns:a16="http://schemas.microsoft.com/office/drawing/2014/main" id="{01CBDE49-B75D-408B-3167-9D0CC45A7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5279" y="2378918"/>
            <a:ext cx="4491394" cy="3202786"/>
          </a:xfrm>
          <a:prstGeom prst="rect">
            <a:avLst/>
          </a:prstGeom>
        </p:spPr>
      </p:pic>
      <p:sp>
        <p:nvSpPr>
          <p:cNvPr id="31" name="テキスト ボックス 30">
            <a:extLst>
              <a:ext uri="{FF2B5EF4-FFF2-40B4-BE49-F238E27FC236}">
                <a16:creationId xmlns:a16="http://schemas.microsoft.com/office/drawing/2014/main" id="{10CB1F12-FA1B-2006-0EA9-716C2A49E13C}"/>
              </a:ext>
            </a:extLst>
          </p:cNvPr>
          <p:cNvSpPr txBox="1"/>
          <p:nvPr/>
        </p:nvSpPr>
        <p:spPr>
          <a:xfrm>
            <a:off x="7556876" y="5581704"/>
            <a:ext cx="4396940" cy="830997"/>
          </a:xfrm>
          <a:prstGeom prst="rect">
            <a:avLst/>
          </a:prstGeom>
          <a:noFill/>
        </p:spPr>
        <p:txBody>
          <a:bodyPr wrap="square">
            <a:spAutoFit/>
          </a:bodyPr>
          <a:lstStyle/>
          <a:p>
            <a:r>
              <a:rPr kumimoji="1" lang="en-US" altLang="ja-JP" sz="1200" dirty="0">
                <a:latin typeface="Meiryo UI" panose="020B0604030504040204" pitchFamily="34" charset="-128"/>
                <a:ea typeface="Meiryo UI" panose="020B0604030504040204" pitchFamily="34" charset="-128"/>
              </a:rPr>
              <a:t>AMS-02</a:t>
            </a:r>
            <a:r>
              <a:rPr kumimoji="1" lang="ja-JP" altLang="en-US" sz="1200">
                <a:latin typeface="Meiryo UI" panose="020B0604030504040204" pitchFamily="34" charset="-128"/>
                <a:ea typeface="Meiryo UI" panose="020B0604030504040204" pitchFamily="34" charset="-128"/>
              </a:rPr>
              <a:t>の陽電子の観測結果（橙色）と</a:t>
            </a:r>
            <a:r>
              <a:rPr kumimoji="1" lang="en-US" altLang="ja-JP" sz="1200" dirty="0">
                <a:latin typeface="Meiryo UI" panose="020B0604030504040204" pitchFamily="34" charset="-128"/>
                <a:ea typeface="Meiryo UI" panose="020B0604030504040204" pitchFamily="34" charset="-128"/>
              </a:rPr>
              <a:t>CALET</a:t>
            </a:r>
            <a:r>
              <a:rPr kumimoji="1" lang="ja-JP" altLang="en-US" sz="1200">
                <a:latin typeface="Meiryo UI" panose="020B0604030504040204" pitchFamily="34" charset="-128"/>
                <a:ea typeface="Meiryo UI" panose="020B0604030504040204" pitchFamily="34" charset="-128"/>
              </a:rPr>
              <a:t>の結果（赤色）を統一的に</a:t>
            </a:r>
            <a:r>
              <a:rPr lang="ja-JP" altLang="en-US" sz="1200">
                <a:latin typeface="Meiryo UI" panose="020B0604030504040204" pitchFamily="34" charset="-128"/>
                <a:ea typeface="Meiryo UI" panose="020B0604030504040204" pitchFamily="34" charset="-128"/>
              </a:rPr>
              <a:t>説明する近傍加速源の寄与の計算結果。</a:t>
            </a:r>
            <a:r>
              <a:rPr lang="en-US" altLang="ja-JP" sz="1200" dirty="0">
                <a:latin typeface="Meiryo UI" panose="020B0604030504040204" pitchFamily="34" charset="-128"/>
                <a:ea typeface="Meiryo UI" panose="020B0604030504040204" pitchFamily="34" charset="-128"/>
              </a:rPr>
              <a:t>TeV</a:t>
            </a:r>
            <a:r>
              <a:rPr lang="ja-JP" altLang="en-US" sz="1200">
                <a:latin typeface="Meiryo UI" panose="020B0604030504040204" pitchFamily="34" charset="-128"/>
                <a:ea typeface="Meiryo UI" panose="020B0604030504040204" pitchFamily="34" charset="-128"/>
              </a:rPr>
              <a:t>領域では</a:t>
            </a:r>
            <a:r>
              <a:rPr lang="en-US" altLang="ja-JP" sz="1200" dirty="0">
                <a:latin typeface="Meiryo UI" panose="020B0604030504040204" pitchFamily="34" charset="-128"/>
                <a:ea typeface="Meiryo UI" panose="020B0604030504040204" pitchFamily="34" charset="-128"/>
              </a:rPr>
              <a:t>Vela</a:t>
            </a:r>
            <a:r>
              <a:rPr lang="ja-JP" altLang="en-US" sz="1200">
                <a:latin typeface="Meiryo UI" panose="020B0604030504040204" pitchFamily="34" charset="-128"/>
                <a:ea typeface="Meiryo UI" panose="020B0604030504040204" pitchFamily="34" charset="-128"/>
              </a:rPr>
              <a:t>で</a:t>
            </a:r>
            <a:r>
              <a:rPr lang="en-US" altLang="ja-JP" sz="1200" dirty="0">
                <a:latin typeface="Meiryo UI" panose="020B0604030504040204" pitchFamily="34" charset="-128"/>
                <a:ea typeface="Meiryo UI" panose="020B0604030504040204" pitchFamily="34" charset="-128"/>
                <a:cs typeface="Arial" panose="020B0604020202020204" pitchFamily="34" charset="0"/>
              </a:rPr>
              <a:t>0.59 x 10</a:t>
            </a:r>
            <a:r>
              <a:rPr lang="en-US" altLang="ja-JP" sz="1200" baseline="30000" dirty="0">
                <a:latin typeface="Meiryo UI" panose="020B0604030504040204" pitchFamily="34" charset="-128"/>
                <a:ea typeface="Meiryo UI" panose="020B0604030504040204" pitchFamily="34" charset="-128"/>
                <a:cs typeface="Arial" panose="020B0604020202020204" pitchFamily="34" charset="0"/>
              </a:rPr>
              <a:t>48</a:t>
            </a:r>
            <a:r>
              <a:rPr lang="en-US" altLang="ja-JP" sz="1200" dirty="0">
                <a:latin typeface="Meiryo UI" panose="020B0604030504040204" pitchFamily="34" charset="-128"/>
                <a:ea typeface="Meiryo UI" panose="020B0604030504040204" pitchFamily="34" charset="-128"/>
                <a:cs typeface="Arial" panose="020B0604020202020204" pitchFamily="34" charset="0"/>
              </a:rPr>
              <a:t> erg </a:t>
            </a:r>
            <a:r>
              <a:rPr lang="ja-JP" altLang="en-US" sz="1200">
                <a:latin typeface="Meiryo UI" panose="020B0604030504040204" pitchFamily="34" charset="-128"/>
                <a:ea typeface="Meiryo UI" panose="020B0604030504040204" pitchFamily="34" charset="-128"/>
                <a:cs typeface="Arial" panose="020B0604020202020204" pitchFamily="34" charset="0"/>
              </a:rPr>
              <a:t>のエネルギーで電子が加速されているモデルと</a:t>
            </a:r>
            <a:r>
              <a:rPr kumimoji="1" lang="ja-JP" altLang="en-US" sz="1200">
                <a:latin typeface="Meiryo UI" panose="020B0604030504040204" pitchFamily="34" charset="-128"/>
                <a:ea typeface="Meiryo UI" panose="020B0604030504040204" pitchFamily="34" charset="-128"/>
                <a:cs typeface="Arial" panose="020B0604020202020204" pitchFamily="34" charset="0"/>
              </a:rPr>
              <a:t>矛盾しない（緑線）。</a:t>
            </a:r>
            <a:endParaRPr lang="ja-JP" altLang="en-US" sz="1200">
              <a:latin typeface="Meiryo UI" panose="020B0604030504040204" pitchFamily="34" charset="-128"/>
              <a:ea typeface="Meiryo UI" panose="020B0604030504040204" pitchFamily="34" charset="-128"/>
            </a:endParaRPr>
          </a:p>
        </p:txBody>
      </p:sp>
      <p:sp>
        <p:nvSpPr>
          <p:cNvPr id="35" name="テキスト ボックス 34">
            <a:extLst>
              <a:ext uri="{FF2B5EF4-FFF2-40B4-BE49-F238E27FC236}">
                <a16:creationId xmlns:a16="http://schemas.microsoft.com/office/drawing/2014/main" id="{4DF4E8B0-1C43-722E-BDBE-4A617C403C41}"/>
              </a:ext>
            </a:extLst>
          </p:cNvPr>
          <p:cNvSpPr txBox="1"/>
          <p:nvPr/>
        </p:nvSpPr>
        <p:spPr>
          <a:xfrm>
            <a:off x="2303470" y="2047485"/>
            <a:ext cx="1651414" cy="246221"/>
          </a:xfrm>
          <a:prstGeom prst="rect">
            <a:avLst/>
          </a:prstGeom>
          <a:noFill/>
        </p:spPr>
        <p:txBody>
          <a:bodyPr wrap="none" rtlCol="0">
            <a:spAutoFit/>
          </a:bodyPr>
          <a:lstStyle/>
          <a:p>
            <a:r>
              <a:rPr lang="en-US" altLang="ja-JP" sz="1000" dirty="0">
                <a:latin typeface="Meiryo UI" panose="020B0604030504040204" pitchFamily="34" charset="-128"/>
                <a:ea typeface="Meiryo UI" panose="020B0604030504040204" pitchFamily="34" charset="-128"/>
              </a:rPr>
              <a:t>Updated: 〜</a:t>
            </a:r>
            <a:r>
              <a:rPr kumimoji="1" lang="en-US" altLang="ja-JP" sz="1000" dirty="0">
                <a:latin typeface="Meiryo UI" panose="020B0604030504040204" pitchFamily="34" charset="-128"/>
                <a:ea typeface="Meiryo UI" panose="020B0604030504040204" pitchFamily="34" charset="-128"/>
              </a:rPr>
              <a:t>2025.10.31</a:t>
            </a:r>
            <a:endParaRPr kumimoji="1" lang="ja-JP" altLang="en-US" sz="10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187575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5D1EA-49EF-BD8D-7215-37D71A82DEDD}"/>
              </a:ext>
            </a:extLst>
          </p:cNvPr>
          <p:cNvSpPr>
            <a:spLocks noGrp="1"/>
          </p:cNvSpPr>
          <p:nvPr>
            <p:ph type="title"/>
          </p:nvPr>
        </p:nvSpPr>
        <p:spPr/>
        <p:txBody>
          <a:bodyPr/>
          <a:lstStyle/>
          <a:p>
            <a:br>
              <a:rPr lang="en-US" altLang="ja-JP"/>
            </a:br>
            <a:r>
              <a:rPr lang="ja-JP" altLang="en-US"/>
              <a:t>電子</a:t>
            </a:r>
            <a:r>
              <a:rPr lang="en-US" altLang="ja-JP"/>
              <a:t>+</a:t>
            </a:r>
            <a:r>
              <a:rPr lang="ja-JP" altLang="en-US"/>
              <a:t>陽電子観測：到来方向の異方性</a:t>
            </a:r>
            <a:br>
              <a:rPr lang="ja-JP" altLang="en-US"/>
            </a:br>
            <a:endParaRPr kumimoji="1" lang="ja-JP" altLang="en-US"/>
          </a:p>
        </p:txBody>
      </p:sp>
      <p:pic>
        <p:nvPicPr>
          <p:cNvPr id="3" name="図 2" descr="グラフ&#10;&#10;AI 生成コンテンツは誤りを含む可能性があります。">
            <a:extLst>
              <a:ext uri="{FF2B5EF4-FFF2-40B4-BE49-F238E27FC236}">
                <a16:creationId xmlns:a16="http://schemas.microsoft.com/office/drawing/2014/main" id="{A9CAFD76-F5B8-C24A-EB1D-D997CC04D2F2}"/>
              </a:ext>
            </a:extLst>
          </p:cNvPr>
          <p:cNvPicPr>
            <a:picLocks noChangeAspect="1"/>
          </p:cNvPicPr>
          <p:nvPr/>
        </p:nvPicPr>
        <p:blipFill>
          <a:blip r:embed="rId2"/>
          <a:srcRect b="2716"/>
          <a:stretch>
            <a:fillRect/>
          </a:stretch>
        </p:blipFill>
        <p:spPr>
          <a:xfrm>
            <a:off x="-22143" y="1157074"/>
            <a:ext cx="11968602" cy="5256000"/>
          </a:xfrm>
          <a:prstGeom prst="rect">
            <a:avLst/>
          </a:prstGeom>
        </p:spPr>
      </p:pic>
      <p:sp>
        <p:nvSpPr>
          <p:cNvPr id="4" name="テキスト ボックス 3">
            <a:extLst>
              <a:ext uri="{FF2B5EF4-FFF2-40B4-BE49-F238E27FC236}">
                <a16:creationId xmlns:a16="http://schemas.microsoft.com/office/drawing/2014/main" id="{FDCCB4F9-2905-E616-9A89-5A1A79EC6F4E}"/>
              </a:ext>
            </a:extLst>
          </p:cNvPr>
          <p:cNvSpPr txBox="1"/>
          <p:nvPr/>
        </p:nvSpPr>
        <p:spPr>
          <a:xfrm>
            <a:off x="514439" y="957019"/>
            <a:ext cx="6929549" cy="400110"/>
          </a:xfrm>
          <a:prstGeom prst="rect">
            <a:avLst/>
          </a:prstGeom>
          <a:noFill/>
        </p:spPr>
        <p:txBody>
          <a:bodyPr wrap="square" rtlCol="0">
            <a:spAutoFit/>
          </a:bodyPr>
          <a:lstStyle/>
          <a:p>
            <a:r>
              <a:rPr kumimoji="1" lang="en-US" altLang="ja-JP" sz="2000">
                <a:latin typeface="Meiryo UI" panose="020B0604030504040204" pitchFamily="34" charset="-128"/>
                <a:ea typeface="Meiryo UI" panose="020B0604030504040204" pitchFamily="34" charset="-128"/>
              </a:rPr>
              <a:t>Dipole Amplitude</a:t>
            </a:r>
            <a:r>
              <a:rPr kumimoji="1" lang="ja-JP" altLang="en-US" sz="2000">
                <a:latin typeface="Meiryo UI" panose="020B0604030504040204" pitchFamily="34" charset="-128"/>
                <a:ea typeface="Meiryo UI" panose="020B0604030504040204" pitchFamily="34" charset="-128"/>
              </a:rPr>
              <a:t>の測定結果とランダムな分布の予測値の比較</a:t>
            </a:r>
          </a:p>
        </p:txBody>
      </p:sp>
      <p:sp>
        <p:nvSpPr>
          <p:cNvPr id="5" name="テキスト ボックス 4">
            <a:extLst>
              <a:ext uri="{FF2B5EF4-FFF2-40B4-BE49-F238E27FC236}">
                <a16:creationId xmlns:a16="http://schemas.microsoft.com/office/drawing/2014/main" id="{69004DCA-129E-603F-FB33-5127221A93BC}"/>
              </a:ext>
            </a:extLst>
          </p:cNvPr>
          <p:cNvSpPr txBox="1"/>
          <p:nvPr/>
        </p:nvSpPr>
        <p:spPr>
          <a:xfrm>
            <a:off x="7698195" y="981739"/>
            <a:ext cx="3884205" cy="400110"/>
          </a:xfrm>
          <a:prstGeom prst="rect">
            <a:avLst/>
          </a:prstGeom>
          <a:noFill/>
        </p:spPr>
        <p:txBody>
          <a:bodyPr wrap="none" rtlCol="0">
            <a:spAutoFit/>
          </a:bodyPr>
          <a:lstStyle/>
          <a:p>
            <a:r>
              <a:rPr kumimoji="1" lang="ja-JP" altLang="en-US" sz="2000">
                <a:latin typeface="Meiryo UI" panose="020B0604030504040204" pitchFamily="34" charset="-128"/>
                <a:ea typeface="Meiryo UI" panose="020B0604030504040204" pitchFamily="34" charset="-128"/>
              </a:rPr>
              <a:t>１</a:t>
            </a:r>
            <a:r>
              <a:rPr kumimoji="1" lang="en-US" altLang="ja-JP" sz="2000">
                <a:latin typeface="Meiryo UI" panose="020B0604030504040204" pitchFamily="34" charset="-128"/>
                <a:ea typeface="Meiryo UI" panose="020B0604030504040204" pitchFamily="34" charset="-128"/>
              </a:rPr>
              <a:t>TeV</a:t>
            </a:r>
            <a:r>
              <a:rPr kumimoji="1" lang="ja-JP" altLang="en-US" sz="2000">
                <a:latin typeface="Meiryo UI" panose="020B0604030504040204" pitchFamily="34" charset="-128"/>
                <a:ea typeface="Meiryo UI" panose="020B0604030504040204" pitchFamily="34" charset="-128"/>
              </a:rPr>
              <a:t>以上の電子到来方向の分布</a:t>
            </a:r>
          </a:p>
        </p:txBody>
      </p:sp>
      <p:sp>
        <p:nvSpPr>
          <p:cNvPr id="7" name="テキスト ボックス 6">
            <a:extLst>
              <a:ext uri="{FF2B5EF4-FFF2-40B4-BE49-F238E27FC236}">
                <a16:creationId xmlns:a16="http://schemas.microsoft.com/office/drawing/2014/main" id="{92A5103F-1F25-A7FD-2F3C-2C913410FE73}"/>
              </a:ext>
            </a:extLst>
          </p:cNvPr>
          <p:cNvSpPr txBox="1"/>
          <p:nvPr/>
        </p:nvSpPr>
        <p:spPr>
          <a:xfrm>
            <a:off x="7320136" y="5876261"/>
            <a:ext cx="4430380" cy="646331"/>
          </a:xfrm>
          <a:prstGeom prst="rect">
            <a:avLst/>
          </a:prstGeom>
          <a:noFill/>
        </p:spPr>
        <p:txBody>
          <a:bodyPr wrap="none" rtlCol="0">
            <a:spAutoFit/>
          </a:bodyPr>
          <a:lstStyle/>
          <a:p>
            <a:r>
              <a:rPr kumimoji="1" lang="en-US" altLang="ja-JP">
                <a:latin typeface="Meiryo UI" panose="020B0604030504040204" pitchFamily="34" charset="-128"/>
                <a:ea typeface="Meiryo UI" panose="020B0604030504040204" pitchFamily="34" charset="-128"/>
              </a:rPr>
              <a:t>5TeV</a:t>
            </a:r>
            <a:r>
              <a:rPr kumimoji="1" lang="ja-JP" altLang="en-US">
                <a:latin typeface="Meiryo UI" panose="020B0604030504040204" pitchFamily="34" charset="-128"/>
                <a:ea typeface="Meiryo UI" panose="020B0604030504040204" pitchFamily="34" charset="-128"/>
              </a:rPr>
              <a:t>を超えるエネルギーの電子イベントの到来</a:t>
            </a:r>
            <a:endParaRPr kumimoji="1" lang="en-US" altLang="ja-JP">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方向</a:t>
            </a:r>
            <a:r>
              <a:rPr kumimoji="1" lang="ja-JP" altLang="en-US">
                <a:latin typeface="Meiryo UI" panose="020B0604030504040204" pitchFamily="34" charset="-128"/>
                <a:ea typeface="Meiryo UI" panose="020B0604030504040204" pitchFamily="34" charset="-128"/>
              </a:rPr>
              <a:t>は超新星残骸</a:t>
            </a:r>
            <a:r>
              <a:rPr kumimoji="1" lang="en-US" altLang="ja-JP">
                <a:latin typeface="Meiryo UI" panose="020B0604030504040204" pitchFamily="34" charset="-128"/>
                <a:ea typeface="Meiryo UI" panose="020B0604030504040204" pitchFamily="34" charset="-128"/>
              </a:rPr>
              <a:t>Vela</a:t>
            </a:r>
            <a:r>
              <a:rPr kumimoji="1" lang="ja-JP" altLang="en-US">
                <a:latin typeface="Meiryo UI" panose="020B0604030504040204" pitchFamily="34" charset="-128"/>
                <a:ea typeface="Meiryo UI" panose="020B0604030504040204" pitchFamily="34" charset="-128"/>
              </a:rPr>
              <a:t>の方向と矛盾しない</a:t>
            </a:r>
          </a:p>
        </p:txBody>
      </p:sp>
      <p:sp>
        <p:nvSpPr>
          <p:cNvPr id="8" name="テキスト ボックス 7">
            <a:extLst>
              <a:ext uri="{FF2B5EF4-FFF2-40B4-BE49-F238E27FC236}">
                <a16:creationId xmlns:a16="http://schemas.microsoft.com/office/drawing/2014/main" id="{11C36B00-579D-67BD-FD58-7591C2979EE9}"/>
              </a:ext>
            </a:extLst>
          </p:cNvPr>
          <p:cNvSpPr txBox="1"/>
          <p:nvPr/>
        </p:nvSpPr>
        <p:spPr>
          <a:xfrm>
            <a:off x="1199456" y="1795861"/>
            <a:ext cx="3168352" cy="923330"/>
          </a:xfrm>
          <a:prstGeom prst="rect">
            <a:avLst/>
          </a:prstGeom>
          <a:noFill/>
        </p:spPr>
        <p:txBody>
          <a:bodyPr wrap="square" rtlCol="0">
            <a:spAutoFit/>
          </a:bodyPr>
          <a:lstStyle/>
          <a:p>
            <a:r>
              <a:rPr kumimoji="1" lang="en-US" altLang="ja-JP">
                <a:latin typeface="Meiryo UI" panose="020B0604030504040204" pitchFamily="34" charset="-128"/>
                <a:ea typeface="Meiryo UI" panose="020B0604030504040204" pitchFamily="34" charset="-128"/>
              </a:rPr>
              <a:t>1TeV</a:t>
            </a:r>
            <a:r>
              <a:rPr kumimoji="1" lang="ja-JP" altLang="en-US">
                <a:latin typeface="Meiryo UI" panose="020B0604030504040204" pitchFamily="34" charset="-128"/>
                <a:ea typeface="Meiryo UI" panose="020B0604030504040204" pitchFamily="34" charset="-128"/>
              </a:rPr>
              <a:t>以上では徐々に１</a:t>
            </a:r>
            <a:r>
              <a:rPr kumimoji="1" lang="en-US" altLang="ja-JP" err="1">
                <a:latin typeface="Meiryo UI" panose="020B0604030504040204" pitchFamily="34" charset="-128"/>
                <a:ea typeface="Meiryo UI" panose="020B0604030504040204" pitchFamily="34" charset="-128"/>
              </a:rPr>
              <a:t>σ</a:t>
            </a:r>
            <a:r>
              <a:rPr kumimoji="1" lang="ja-JP" altLang="en-US">
                <a:latin typeface="Meiryo UI" panose="020B0604030504040204" pitchFamily="34" charset="-128"/>
                <a:ea typeface="Meiryo UI" panose="020B0604030504040204" pitchFamily="34" charset="-128"/>
              </a:rPr>
              <a:t>から</a:t>
            </a:r>
            <a:r>
              <a:rPr kumimoji="1" lang="en-US" altLang="ja-JP">
                <a:latin typeface="Meiryo UI" panose="020B0604030504040204" pitchFamily="34" charset="-128"/>
                <a:ea typeface="Meiryo UI" panose="020B0604030504040204" pitchFamily="34" charset="-128"/>
              </a:rPr>
              <a:t>2</a:t>
            </a:r>
            <a:r>
              <a:rPr lang="en-US" altLang="ja-JP">
                <a:latin typeface="Meiryo UI" panose="020B0604030504040204" pitchFamily="34" charset="-128"/>
                <a:ea typeface="Meiryo UI" panose="020B0604030504040204" pitchFamily="34" charset="-128"/>
              </a:rPr>
              <a:t>σ</a:t>
            </a:r>
            <a:r>
              <a:rPr lang="ja-JP" altLang="en-US">
                <a:latin typeface="Meiryo UI" panose="020B0604030504040204" pitchFamily="34" charset="-128"/>
                <a:ea typeface="Meiryo UI" panose="020B0604030504040204" pitchFamily="34" charset="-128"/>
              </a:rPr>
              <a:t>に到来方向の異方性が増大する傾向が検出されている</a:t>
            </a:r>
            <a:endParaRPr kumimoji="1" lang="ja-JP" altLang="en-US">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10173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1763C18-A15C-6663-D908-FAD0DEB59D4A}"/>
              </a:ext>
            </a:extLst>
          </p:cNvPr>
          <p:cNvPicPr>
            <a:picLocks noChangeAspect="1"/>
          </p:cNvPicPr>
          <p:nvPr/>
        </p:nvPicPr>
        <p:blipFill>
          <a:blip r:embed="rId2"/>
          <a:stretch>
            <a:fillRect/>
          </a:stretch>
        </p:blipFill>
        <p:spPr>
          <a:xfrm>
            <a:off x="187524" y="853010"/>
            <a:ext cx="6937031" cy="3948338"/>
          </a:xfrm>
          <a:prstGeom prst="rect">
            <a:avLst/>
          </a:prstGeom>
        </p:spPr>
      </p:pic>
      <p:sp>
        <p:nvSpPr>
          <p:cNvPr id="2" name="タイトル 1">
            <a:extLst>
              <a:ext uri="{FF2B5EF4-FFF2-40B4-BE49-F238E27FC236}">
                <a16:creationId xmlns:a16="http://schemas.microsoft.com/office/drawing/2014/main" id="{B295D256-1A56-7CD6-654C-41045D9C64B1}"/>
              </a:ext>
            </a:extLst>
          </p:cNvPr>
          <p:cNvSpPr>
            <a:spLocks noGrp="1"/>
          </p:cNvSpPr>
          <p:nvPr>
            <p:ph type="title"/>
          </p:nvPr>
        </p:nvSpPr>
        <p:spPr/>
        <p:txBody>
          <a:bodyPr/>
          <a:lstStyle/>
          <a:p>
            <a:r>
              <a:rPr kumimoji="1" lang="ja-JP" altLang="en-US"/>
              <a:t>陽子・原子核スペクトルの硬化・軟化の電荷依存性</a:t>
            </a:r>
          </a:p>
        </p:txBody>
      </p:sp>
      <p:pic>
        <p:nvPicPr>
          <p:cNvPr id="4" name="図 3" descr="グラフ&#10;&#10;AI 生成コンテンツは誤りを含む可能性があります。">
            <a:extLst>
              <a:ext uri="{FF2B5EF4-FFF2-40B4-BE49-F238E27FC236}">
                <a16:creationId xmlns:a16="http://schemas.microsoft.com/office/drawing/2014/main" id="{289C2175-8433-BC09-D3AE-80841457F2B1}"/>
              </a:ext>
            </a:extLst>
          </p:cNvPr>
          <p:cNvPicPr>
            <a:picLocks noChangeAspect="1"/>
          </p:cNvPicPr>
          <p:nvPr/>
        </p:nvPicPr>
        <p:blipFill>
          <a:blip r:embed="rId3">
            <a:extLst>
              <a:ext uri="{28A0092B-C50C-407E-A947-70E740481C1C}">
                <a14:useLocalDpi xmlns:a14="http://schemas.microsoft.com/office/drawing/2010/main" val="0"/>
              </a:ext>
            </a:extLst>
          </a:blip>
          <a:srcRect l="2652" t="-1" r="-946" b="9634"/>
          <a:stretch>
            <a:fillRect/>
          </a:stretch>
        </p:blipFill>
        <p:spPr>
          <a:xfrm>
            <a:off x="7436078" y="3906692"/>
            <a:ext cx="4295792" cy="2592288"/>
          </a:xfrm>
          <a:prstGeom prst="rect">
            <a:avLst/>
          </a:prstGeom>
        </p:spPr>
      </p:pic>
      <p:pic>
        <p:nvPicPr>
          <p:cNvPr id="7" name="図 6" descr="グラフ&#10;&#10;AI 生成コンテンツは誤りを含む可能性があります。">
            <a:extLst>
              <a:ext uri="{FF2B5EF4-FFF2-40B4-BE49-F238E27FC236}">
                <a16:creationId xmlns:a16="http://schemas.microsoft.com/office/drawing/2014/main" id="{1039B89F-6538-6697-071D-77806A5E9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356" y="1178209"/>
            <a:ext cx="4259469" cy="2520000"/>
          </a:xfrm>
          <a:prstGeom prst="rect">
            <a:avLst/>
          </a:prstGeom>
        </p:spPr>
      </p:pic>
      <p:sp>
        <p:nvSpPr>
          <p:cNvPr id="10" name="テキスト ボックス 9">
            <a:extLst>
              <a:ext uri="{FF2B5EF4-FFF2-40B4-BE49-F238E27FC236}">
                <a16:creationId xmlns:a16="http://schemas.microsoft.com/office/drawing/2014/main" id="{9E036C71-9B3E-3ACA-1478-78AF9C685F42}"/>
              </a:ext>
            </a:extLst>
          </p:cNvPr>
          <p:cNvSpPr txBox="1"/>
          <p:nvPr/>
        </p:nvSpPr>
        <p:spPr>
          <a:xfrm>
            <a:off x="17148517" y="3460652"/>
            <a:ext cx="184731" cy="369332"/>
          </a:xfrm>
          <a:prstGeom prst="rect">
            <a:avLst/>
          </a:prstGeom>
          <a:solidFill>
            <a:srgbClr val="0070C0"/>
          </a:solidFill>
        </p:spPr>
        <p:txBody>
          <a:bodyPr wrap="none" rtlCol="0">
            <a:spAutoFit/>
          </a:bodyPr>
          <a:lstStyle/>
          <a:p>
            <a:endParaRPr kumimoji="1" lang="ja-JP" altLang="en-US"/>
          </a:p>
        </p:txBody>
      </p:sp>
      <p:grpSp>
        <p:nvGrpSpPr>
          <p:cNvPr id="13" name="グループ化 12">
            <a:extLst>
              <a:ext uri="{FF2B5EF4-FFF2-40B4-BE49-F238E27FC236}">
                <a16:creationId xmlns:a16="http://schemas.microsoft.com/office/drawing/2014/main" id="{CB02BE8F-8C56-6D2B-A576-1897EFCA16A9}"/>
              </a:ext>
            </a:extLst>
          </p:cNvPr>
          <p:cNvGrpSpPr/>
          <p:nvPr/>
        </p:nvGrpSpPr>
        <p:grpSpPr>
          <a:xfrm>
            <a:off x="3324471" y="1477481"/>
            <a:ext cx="2418673" cy="2939304"/>
            <a:chOff x="3438986" y="2398857"/>
            <a:chExt cx="2208065" cy="2664296"/>
          </a:xfrm>
        </p:grpSpPr>
        <p:sp>
          <p:nvSpPr>
            <p:cNvPr id="8" name="正方形/長方形 7">
              <a:extLst>
                <a:ext uri="{FF2B5EF4-FFF2-40B4-BE49-F238E27FC236}">
                  <a16:creationId xmlns:a16="http://schemas.microsoft.com/office/drawing/2014/main" id="{3ACA7665-BA0D-D55C-7248-58FA4D7AD26B}"/>
                </a:ext>
              </a:extLst>
            </p:cNvPr>
            <p:cNvSpPr/>
            <p:nvPr/>
          </p:nvSpPr>
          <p:spPr>
            <a:xfrm flipH="1">
              <a:off x="3438986" y="2398857"/>
              <a:ext cx="97896" cy="2664296"/>
            </a:xfrm>
            <a:prstGeom prst="rect">
              <a:avLst/>
            </a:pr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902EFFD-C174-9657-5F67-97272D8FCAF0}"/>
                </a:ext>
              </a:extLst>
            </p:cNvPr>
            <p:cNvSpPr/>
            <p:nvPr/>
          </p:nvSpPr>
          <p:spPr>
            <a:xfrm>
              <a:off x="4889092" y="2852936"/>
              <a:ext cx="225499" cy="2160240"/>
            </a:xfrm>
            <a:prstGeom prst="rect">
              <a:avLst/>
            </a:prstGeom>
            <a:solidFill>
              <a:srgbClr val="00B0F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115647F-DFA4-797D-0BE8-7EDE6A16BBEF}"/>
                </a:ext>
              </a:extLst>
            </p:cNvPr>
            <p:cNvSpPr txBox="1"/>
            <p:nvPr/>
          </p:nvSpPr>
          <p:spPr>
            <a:xfrm>
              <a:off x="3472951" y="3731005"/>
              <a:ext cx="607859" cy="369332"/>
            </a:xfrm>
            <a:prstGeom prst="rect">
              <a:avLst/>
            </a:prstGeom>
            <a:noFill/>
          </p:spPr>
          <p:txBody>
            <a:bodyPr wrap="none" rtlCol="0">
              <a:spAutoFit/>
            </a:bodyPr>
            <a:lstStyle/>
            <a:p>
              <a:r>
                <a:rPr kumimoji="1" lang="en-US" altLang="ja-JP" dirty="0"/>
                <a:t> </a:t>
              </a:r>
              <a:r>
                <a:rPr kumimoji="1" lang="ja-JP" altLang="en-US" sz="1400">
                  <a:solidFill>
                    <a:srgbClr val="FF0000"/>
                  </a:solidFill>
                  <a:latin typeface="Meiryo UI" panose="020B0604030504040204" pitchFamily="34" charset="-128"/>
                  <a:ea typeface="Meiryo UI" panose="020B0604030504040204" pitchFamily="34" charset="-128"/>
                </a:rPr>
                <a:t>硬化</a:t>
              </a:r>
            </a:p>
          </p:txBody>
        </p:sp>
        <p:sp>
          <p:nvSpPr>
            <p:cNvPr id="12" name="テキスト ボックス 11">
              <a:extLst>
                <a:ext uri="{FF2B5EF4-FFF2-40B4-BE49-F238E27FC236}">
                  <a16:creationId xmlns:a16="http://schemas.microsoft.com/office/drawing/2014/main" id="{FFF0BF28-AEE4-483A-4960-74CB02ADE00A}"/>
                </a:ext>
              </a:extLst>
            </p:cNvPr>
            <p:cNvSpPr txBox="1"/>
            <p:nvPr/>
          </p:nvSpPr>
          <p:spPr>
            <a:xfrm>
              <a:off x="5103312" y="3882874"/>
              <a:ext cx="543739" cy="307777"/>
            </a:xfrm>
            <a:prstGeom prst="rect">
              <a:avLst/>
            </a:prstGeom>
            <a:noFill/>
          </p:spPr>
          <p:txBody>
            <a:bodyPr wrap="none" rtlCol="0">
              <a:spAutoFit/>
            </a:bodyPr>
            <a:lstStyle/>
            <a:p>
              <a:r>
                <a:rPr kumimoji="1" lang="ja-JP" altLang="en-US" sz="1400">
                  <a:solidFill>
                    <a:srgbClr val="0070C0"/>
                  </a:solidFill>
                  <a:latin typeface="Meiryo UI" panose="020B0604030504040204" pitchFamily="34" charset="-128"/>
                  <a:ea typeface="Meiryo UI" panose="020B0604030504040204" pitchFamily="34" charset="-128"/>
                </a:rPr>
                <a:t>軟化</a:t>
              </a:r>
            </a:p>
          </p:txBody>
        </p:sp>
      </p:grpSp>
      <p:sp>
        <p:nvSpPr>
          <p:cNvPr id="14" name="テキスト ボックス 13">
            <a:extLst>
              <a:ext uri="{FF2B5EF4-FFF2-40B4-BE49-F238E27FC236}">
                <a16:creationId xmlns:a16="http://schemas.microsoft.com/office/drawing/2014/main" id="{71171E29-0CA5-81B4-FFBE-0BE29BD2BC3C}"/>
              </a:ext>
            </a:extLst>
          </p:cNvPr>
          <p:cNvSpPr txBox="1"/>
          <p:nvPr/>
        </p:nvSpPr>
        <p:spPr>
          <a:xfrm>
            <a:off x="1302746" y="839655"/>
            <a:ext cx="5061770" cy="338554"/>
          </a:xfrm>
          <a:prstGeom prst="rect">
            <a:avLst/>
          </a:prstGeom>
          <a:noFill/>
        </p:spPr>
        <p:txBody>
          <a:bodyPr wrap="none" rtlCol="0">
            <a:spAutoFit/>
          </a:bodyPr>
          <a:lstStyle/>
          <a:p>
            <a:r>
              <a:rPr kumimoji="1" lang="ja-JP" altLang="en-US" sz="1600">
                <a:latin typeface="Meiryo UI" panose="020B0604030504040204" pitchFamily="34" charset="-128"/>
                <a:ea typeface="Meiryo UI" panose="020B0604030504040204" pitchFamily="34" charset="-128"/>
              </a:rPr>
              <a:t>陽子・ヘリウムの</a:t>
            </a:r>
            <a:r>
              <a:rPr kumimoji="1" lang="en-US" altLang="ja-JP" sz="1600" dirty="0">
                <a:latin typeface="Meiryo UI" panose="020B0604030504040204" pitchFamily="34" charset="-128"/>
                <a:ea typeface="Meiryo UI" panose="020B0604030504040204" pitchFamily="34" charset="-128"/>
              </a:rPr>
              <a:t>Rigidity(</a:t>
            </a:r>
            <a:r>
              <a:rPr kumimoji="1" lang="ja-JP" altLang="en-US" sz="1600">
                <a:latin typeface="Meiryo UI" panose="020B0604030504040204" pitchFamily="34" charset="-128"/>
                <a:ea typeface="Meiryo UI" panose="020B0604030504040204" pitchFamily="34" charset="-128"/>
              </a:rPr>
              <a:t>運動量</a:t>
            </a:r>
            <a:r>
              <a:rPr kumimoji="1" lang="en-US" altLang="ja-JP" sz="1600" dirty="0">
                <a:latin typeface="Meiryo UI" panose="020B0604030504040204" pitchFamily="34" charset="-128"/>
                <a:ea typeface="Meiryo UI" panose="020B0604030504040204" pitchFamily="34" charset="-128"/>
              </a:rPr>
              <a:t>/</a:t>
            </a:r>
            <a:r>
              <a:rPr kumimoji="1" lang="ja-JP" altLang="en-US" sz="1600">
                <a:latin typeface="Meiryo UI" panose="020B0604030504040204" pitchFamily="34" charset="-128"/>
                <a:ea typeface="Meiryo UI" panose="020B0604030504040204" pitchFamily="34" charset="-128"/>
              </a:rPr>
              <a:t>電荷）スペクトルの比較</a:t>
            </a:r>
          </a:p>
        </p:txBody>
      </p:sp>
      <p:sp>
        <p:nvSpPr>
          <p:cNvPr id="15" name="テキスト ボックス 14">
            <a:extLst>
              <a:ext uri="{FF2B5EF4-FFF2-40B4-BE49-F238E27FC236}">
                <a16:creationId xmlns:a16="http://schemas.microsoft.com/office/drawing/2014/main" id="{0015AC81-ED8A-F1C3-A0D6-828D2B6A13DE}"/>
              </a:ext>
            </a:extLst>
          </p:cNvPr>
          <p:cNvSpPr txBox="1"/>
          <p:nvPr/>
        </p:nvSpPr>
        <p:spPr>
          <a:xfrm>
            <a:off x="8291049" y="839655"/>
            <a:ext cx="3017173" cy="338554"/>
          </a:xfrm>
          <a:prstGeom prst="rect">
            <a:avLst/>
          </a:prstGeom>
          <a:noFill/>
        </p:spPr>
        <p:txBody>
          <a:bodyPr wrap="none" rtlCol="0">
            <a:spAutoFit/>
          </a:bodyPr>
          <a:lstStyle/>
          <a:p>
            <a:r>
              <a:rPr lang="en-US" altLang="ja-JP" sz="1600">
                <a:latin typeface="Meiryo UI" panose="020B0604030504040204" pitchFamily="34" charset="-128"/>
                <a:ea typeface="Meiryo UI" panose="020B0604030504040204" pitchFamily="34" charset="-128"/>
              </a:rPr>
              <a:t>CNO</a:t>
            </a:r>
            <a:r>
              <a:rPr lang="ja-JP" altLang="en-US" sz="1600">
                <a:latin typeface="Meiryo UI" panose="020B0604030504040204" pitchFamily="34" charset="-128"/>
                <a:ea typeface="Meiryo UI" panose="020B0604030504040204" pitchFamily="34" charset="-128"/>
              </a:rPr>
              <a:t>をまとめたエネルギースペクトル</a:t>
            </a:r>
            <a:endParaRPr kumimoji="1" lang="ja-JP" altLang="en-US" sz="1600">
              <a:latin typeface="Meiryo UI" panose="020B0604030504040204" pitchFamily="34" charset="-128"/>
              <a:ea typeface="Meiryo UI" panose="020B0604030504040204" pitchFamily="34" charset="-128"/>
            </a:endParaRPr>
          </a:p>
        </p:txBody>
      </p:sp>
      <p:sp>
        <p:nvSpPr>
          <p:cNvPr id="16" name="テキスト ボックス 15">
            <a:extLst>
              <a:ext uri="{FF2B5EF4-FFF2-40B4-BE49-F238E27FC236}">
                <a16:creationId xmlns:a16="http://schemas.microsoft.com/office/drawing/2014/main" id="{574BD221-467F-4DEE-81C9-9D9113CEDB2C}"/>
              </a:ext>
            </a:extLst>
          </p:cNvPr>
          <p:cNvSpPr txBox="1"/>
          <p:nvPr/>
        </p:nvSpPr>
        <p:spPr>
          <a:xfrm>
            <a:off x="9008086" y="2959051"/>
            <a:ext cx="656400" cy="407454"/>
          </a:xfrm>
          <a:prstGeom prst="rect">
            <a:avLst/>
          </a:prstGeom>
          <a:noFill/>
        </p:spPr>
        <p:txBody>
          <a:bodyPr wrap="none" rtlCol="0">
            <a:spAutoFit/>
          </a:bodyPr>
          <a:lstStyle/>
          <a:p>
            <a:r>
              <a:rPr kumimoji="1" lang="en-US" altLang="ja-JP"/>
              <a:t> </a:t>
            </a:r>
            <a:r>
              <a:rPr kumimoji="1" lang="ja-JP" altLang="en-US" sz="1400">
                <a:solidFill>
                  <a:srgbClr val="FF0000"/>
                </a:solidFill>
                <a:latin typeface="Meiryo UI" panose="020B0604030504040204" pitchFamily="34" charset="-128"/>
                <a:ea typeface="Meiryo UI" panose="020B0604030504040204" pitchFamily="34" charset="-128"/>
              </a:rPr>
              <a:t>硬化</a:t>
            </a:r>
          </a:p>
        </p:txBody>
      </p:sp>
      <p:sp>
        <p:nvSpPr>
          <p:cNvPr id="17" name="テキスト ボックス 16">
            <a:extLst>
              <a:ext uri="{FF2B5EF4-FFF2-40B4-BE49-F238E27FC236}">
                <a16:creationId xmlns:a16="http://schemas.microsoft.com/office/drawing/2014/main" id="{B1C50068-A4E5-4562-0FFA-8E82390A0267}"/>
              </a:ext>
            </a:extLst>
          </p:cNvPr>
          <p:cNvSpPr txBox="1"/>
          <p:nvPr/>
        </p:nvSpPr>
        <p:spPr>
          <a:xfrm>
            <a:off x="10381122" y="2657406"/>
            <a:ext cx="587160" cy="339546"/>
          </a:xfrm>
          <a:prstGeom prst="rect">
            <a:avLst/>
          </a:prstGeom>
          <a:noFill/>
        </p:spPr>
        <p:txBody>
          <a:bodyPr wrap="none" rtlCol="0">
            <a:spAutoFit/>
          </a:bodyPr>
          <a:lstStyle/>
          <a:p>
            <a:r>
              <a:rPr kumimoji="1" lang="ja-JP" altLang="en-US" sz="1400">
                <a:solidFill>
                  <a:srgbClr val="0070C0"/>
                </a:solidFill>
                <a:latin typeface="Meiryo UI" panose="020B0604030504040204" pitchFamily="34" charset="-128"/>
                <a:ea typeface="Meiryo UI" panose="020B0604030504040204" pitchFamily="34" charset="-128"/>
              </a:rPr>
              <a:t>軟化</a:t>
            </a:r>
          </a:p>
        </p:txBody>
      </p:sp>
      <p:sp>
        <p:nvSpPr>
          <p:cNvPr id="18" name="正方形/長方形 17">
            <a:extLst>
              <a:ext uri="{FF2B5EF4-FFF2-40B4-BE49-F238E27FC236}">
                <a16:creationId xmlns:a16="http://schemas.microsoft.com/office/drawing/2014/main" id="{49062B55-7E54-29B3-7C93-248D53516F82}"/>
              </a:ext>
            </a:extLst>
          </p:cNvPr>
          <p:cNvSpPr/>
          <p:nvPr/>
        </p:nvSpPr>
        <p:spPr>
          <a:xfrm flipH="1">
            <a:off x="10417117" y="4913410"/>
            <a:ext cx="90617" cy="1304930"/>
          </a:xfrm>
          <a:prstGeom prst="rect">
            <a:avLst/>
          </a:pr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345052B-09A4-9CFB-4056-808B0E3402B8}"/>
              </a:ext>
            </a:extLst>
          </p:cNvPr>
          <p:cNvSpPr txBox="1"/>
          <p:nvPr/>
        </p:nvSpPr>
        <p:spPr>
          <a:xfrm>
            <a:off x="9818882" y="5821169"/>
            <a:ext cx="656400" cy="407454"/>
          </a:xfrm>
          <a:prstGeom prst="rect">
            <a:avLst/>
          </a:prstGeom>
          <a:noFill/>
        </p:spPr>
        <p:txBody>
          <a:bodyPr wrap="none" rtlCol="0">
            <a:spAutoFit/>
          </a:bodyPr>
          <a:lstStyle/>
          <a:p>
            <a:r>
              <a:rPr kumimoji="1" lang="en-US" altLang="ja-JP"/>
              <a:t> </a:t>
            </a:r>
            <a:r>
              <a:rPr kumimoji="1" lang="ja-JP" altLang="en-US" sz="1400">
                <a:solidFill>
                  <a:srgbClr val="FF0000"/>
                </a:solidFill>
                <a:latin typeface="Meiryo UI" panose="020B0604030504040204" pitchFamily="34" charset="-128"/>
                <a:ea typeface="Meiryo UI" panose="020B0604030504040204" pitchFamily="34" charset="-128"/>
              </a:rPr>
              <a:t>硬化</a:t>
            </a:r>
          </a:p>
        </p:txBody>
      </p:sp>
      <p:sp>
        <p:nvSpPr>
          <p:cNvPr id="20" name="テキスト ボックス 19">
            <a:extLst>
              <a:ext uri="{FF2B5EF4-FFF2-40B4-BE49-F238E27FC236}">
                <a16:creationId xmlns:a16="http://schemas.microsoft.com/office/drawing/2014/main" id="{F4CDCADA-E6BD-36E2-B9AF-0FD279B149D5}"/>
              </a:ext>
            </a:extLst>
          </p:cNvPr>
          <p:cNvSpPr txBox="1"/>
          <p:nvPr/>
        </p:nvSpPr>
        <p:spPr>
          <a:xfrm>
            <a:off x="8732687" y="3630618"/>
            <a:ext cx="2172390" cy="338554"/>
          </a:xfrm>
          <a:prstGeom prst="rect">
            <a:avLst/>
          </a:prstGeom>
          <a:noFill/>
        </p:spPr>
        <p:txBody>
          <a:bodyPr wrap="none" rtlCol="0">
            <a:spAutoFit/>
          </a:bodyPr>
          <a:lstStyle/>
          <a:p>
            <a:r>
              <a:rPr kumimoji="1" lang="ja-JP" altLang="en-US" sz="1600">
                <a:latin typeface="Meiryo UI" panose="020B0604030504040204" pitchFamily="34" charset="-128"/>
                <a:ea typeface="Meiryo UI" panose="020B0604030504040204" pitchFamily="34" charset="-128"/>
              </a:rPr>
              <a:t>鉄のエネルギースペクトル</a:t>
            </a:r>
          </a:p>
        </p:txBody>
      </p:sp>
      <p:sp>
        <p:nvSpPr>
          <p:cNvPr id="21" name="テキスト ボックス 20">
            <a:extLst>
              <a:ext uri="{FF2B5EF4-FFF2-40B4-BE49-F238E27FC236}">
                <a16:creationId xmlns:a16="http://schemas.microsoft.com/office/drawing/2014/main" id="{22E3842A-1902-0D7C-BF88-56DF4FB9BFA0}"/>
              </a:ext>
            </a:extLst>
          </p:cNvPr>
          <p:cNvSpPr txBox="1"/>
          <p:nvPr/>
        </p:nvSpPr>
        <p:spPr>
          <a:xfrm>
            <a:off x="170306" y="4772185"/>
            <a:ext cx="7205819" cy="1600438"/>
          </a:xfrm>
          <a:prstGeom prst="rect">
            <a:avLst/>
          </a:prstGeom>
          <a:noFill/>
        </p:spPr>
        <p:txBody>
          <a:bodyPr wrap="none" rtlCol="0">
            <a:spAutoFit/>
          </a:bodyPr>
          <a:lstStyle/>
          <a:p>
            <a:pPr marL="285750" indent="-285750">
              <a:buFont typeface="Wingdings" pitchFamily="2" charset="2"/>
              <a:buChar char="p"/>
            </a:pPr>
            <a:r>
              <a:rPr lang="en-US" altLang="ja-JP" dirty="0" err="1">
                <a:latin typeface="Meiryo UI" panose="020B0604030504040204" pitchFamily="34" charset="-128"/>
                <a:ea typeface="Meiryo UI" panose="020B0604030504040204" pitchFamily="34" charset="-128"/>
              </a:rPr>
              <a:t>p,He,CNO,Fe</a:t>
            </a:r>
            <a:r>
              <a:rPr lang="ja-JP" altLang="en-US">
                <a:latin typeface="Meiryo UI" panose="020B0604030504040204" pitchFamily="34" charset="-128"/>
                <a:ea typeface="Meiryo UI" panose="020B0604030504040204" pitchFamily="34" charset="-128"/>
              </a:rPr>
              <a:t>で</a:t>
            </a:r>
            <a:r>
              <a:rPr kumimoji="1" lang="ja-JP" altLang="en-US">
                <a:latin typeface="Meiryo UI" panose="020B0604030504040204" pitchFamily="34" charset="-128"/>
                <a:ea typeface="Meiryo UI" panose="020B0604030504040204" pitchFamily="34" charset="-128"/>
              </a:rPr>
              <a:t>ほぼ同じ</a:t>
            </a:r>
            <a:r>
              <a:rPr kumimoji="1" lang="en-US" altLang="ja-JP" dirty="0">
                <a:latin typeface="Meiryo UI" panose="020B0604030504040204" pitchFamily="34" charset="-128"/>
                <a:ea typeface="Meiryo UI" panose="020B0604030504040204" pitchFamily="34" charset="-128"/>
              </a:rPr>
              <a:t>Rigidity</a:t>
            </a:r>
            <a:r>
              <a:rPr kumimoji="1" lang="ja-JP" altLang="en-US">
                <a:latin typeface="Meiryo UI" panose="020B0604030504040204" pitchFamily="34" charset="-128"/>
                <a:ea typeface="Meiryo UI" panose="020B0604030504040204" pitchFamily="34" charset="-128"/>
              </a:rPr>
              <a:t>領域でスペクトルの硬化を検出</a:t>
            </a:r>
            <a:endParaRPr kumimoji="1"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 電荷に依存した原因を示唆</a:t>
            </a:r>
            <a:endParaRPr lang="en-US" altLang="ja-JP"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lang="en-US" altLang="ja-JP" dirty="0" err="1">
                <a:latin typeface="Meiryo UI" panose="020B0604030504040204" pitchFamily="34" charset="-128"/>
                <a:ea typeface="Meiryo UI" panose="020B0604030504040204" pitchFamily="34" charset="-128"/>
              </a:rPr>
              <a:t>p</a:t>
            </a:r>
            <a:r>
              <a:rPr kumimoji="1" lang="en-US" altLang="ja-JP" dirty="0" err="1">
                <a:latin typeface="Meiryo UI" panose="020B0604030504040204" pitchFamily="34" charset="-128"/>
                <a:ea typeface="Meiryo UI" panose="020B0604030504040204" pitchFamily="34" charset="-128"/>
              </a:rPr>
              <a:t>,He,CNO</a:t>
            </a:r>
            <a:r>
              <a:rPr kumimoji="1" lang="ja-JP" altLang="en-US">
                <a:latin typeface="Meiryo UI" panose="020B0604030504040204" pitchFamily="34" charset="-128"/>
                <a:ea typeface="Meiryo UI" panose="020B0604030504040204" pitchFamily="34" charset="-128"/>
              </a:rPr>
              <a:t>でほぼ同じ</a:t>
            </a:r>
            <a:r>
              <a:rPr kumimoji="1" lang="en-US" altLang="ja-JP" dirty="0">
                <a:latin typeface="Meiryo UI" panose="020B0604030504040204" pitchFamily="34" charset="-128"/>
                <a:ea typeface="Meiryo UI" panose="020B0604030504040204" pitchFamily="34" charset="-128"/>
              </a:rPr>
              <a:t>Rigidity</a:t>
            </a:r>
            <a:r>
              <a:rPr kumimoji="1" lang="ja-JP" altLang="en-US">
                <a:latin typeface="Meiryo UI" panose="020B0604030504040204" pitchFamily="34" charset="-128"/>
                <a:ea typeface="Meiryo UI" panose="020B0604030504040204" pitchFamily="34" charset="-128"/>
              </a:rPr>
              <a:t>領域でスペクトルの軟化を検出</a:t>
            </a:r>
            <a:endParaRPr kumimoji="1"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 </a:t>
            </a:r>
            <a:r>
              <a:rPr lang="ja-JP" altLang="en-US">
                <a:solidFill>
                  <a:srgbClr val="FF180C"/>
                </a:solidFill>
                <a:latin typeface="Meiryo UI" panose="020B0604030504040204" pitchFamily="34" charset="-128"/>
                <a:ea typeface="Meiryo UI" panose="020B0604030504040204" pitchFamily="34" charset="-128"/>
              </a:rPr>
              <a:t>電荷に依存した超新星残骸での衝撃波の加速限界</a:t>
            </a:r>
            <a:r>
              <a:rPr lang="en-US" altLang="ja-JP" dirty="0">
                <a:solidFill>
                  <a:srgbClr val="FF180C"/>
                </a:solidFill>
                <a:latin typeface="Meiryo UI" panose="020B0604030504040204" pitchFamily="34" charset="-128"/>
                <a:ea typeface="Meiryo UI" panose="020B0604030504040204" pitchFamily="34" charset="-128"/>
              </a:rPr>
              <a:t>(~10TV)</a:t>
            </a:r>
            <a:r>
              <a:rPr lang="ja-JP" altLang="en-US">
                <a:solidFill>
                  <a:srgbClr val="FF180C"/>
                </a:solidFill>
                <a:latin typeface="Meiryo UI" panose="020B0604030504040204" pitchFamily="34" charset="-128"/>
                <a:ea typeface="Meiryo UI" panose="020B0604030504040204" pitchFamily="34" charset="-128"/>
              </a:rPr>
              <a:t>を示唆</a:t>
            </a:r>
            <a:endParaRPr lang="en-US" altLang="ja-JP" dirty="0">
              <a:solidFill>
                <a:srgbClr val="FF180C"/>
              </a:solidFill>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　　　　従来の予測（</a:t>
            </a:r>
            <a:r>
              <a:rPr kumimoji="1" lang="en-US" altLang="ja-JP" dirty="0">
                <a:latin typeface="Meiryo UI" panose="020B0604030504040204" pitchFamily="34" charset="-128"/>
                <a:ea typeface="Meiryo UI" panose="020B0604030504040204" pitchFamily="34" charset="-128"/>
              </a:rPr>
              <a:t>~100Z TeV)</a:t>
            </a:r>
            <a:r>
              <a:rPr kumimoji="1" lang="ja-JP" altLang="en-US">
                <a:latin typeface="Meiryo UI" panose="020B0604030504040204" pitchFamily="34" charset="-128"/>
                <a:ea typeface="Meiryo UI" panose="020B0604030504040204" pitchFamily="34" charset="-128"/>
              </a:rPr>
              <a:t>より一桁低いエネルギー？</a:t>
            </a:r>
          </a:p>
        </p:txBody>
      </p:sp>
      <p:sp>
        <p:nvSpPr>
          <p:cNvPr id="23" name="テキスト ボックス 22">
            <a:extLst>
              <a:ext uri="{FF2B5EF4-FFF2-40B4-BE49-F238E27FC236}">
                <a16:creationId xmlns:a16="http://schemas.microsoft.com/office/drawing/2014/main" id="{3B7AA397-9EA9-70EF-7A69-40FDC8F56A19}"/>
              </a:ext>
            </a:extLst>
          </p:cNvPr>
          <p:cNvSpPr txBox="1"/>
          <p:nvPr/>
        </p:nvSpPr>
        <p:spPr>
          <a:xfrm>
            <a:off x="10414216" y="1327500"/>
            <a:ext cx="1085686" cy="167541"/>
          </a:xfrm>
          <a:prstGeom prst="rect">
            <a:avLst/>
          </a:prstGeom>
          <a:solidFill>
            <a:schemeClr val="tx1"/>
          </a:solidFill>
        </p:spPr>
        <p:txBody>
          <a:bodyPr wrap="square" lIns="36000" tIns="36000" rIns="36000" bIns="0" rtlCol="0">
            <a:spAutoFit/>
          </a:bodyPr>
          <a:lstStyle/>
          <a:p>
            <a:pPr algn="ctr">
              <a:lnSpc>
                <a:spcPts val="1000"/>
              </a:lnSpc>
            </a:pPr>
            <a:r>
              <a:rPr kumimoji="1" lang="en-US" altLang="ja-JP" sz="1200" b="1" dirty="0">
                <a:solidFill>
                  <a:schemeClr val="bg1"/>
                </a:solidFill>
                <a:ea typeface="游ゴシック Medium" panose="020B0500000000000000" pitchFamily="50" charset="-128"/>
                <a:cs typeface="Arial" panose="020B0604020202020204" pitchFamily="34" charset="0"/>
              </a:rPr>
              <a:t>ICRC2025</a:t>
            </a:r>
            <a:endParaRPr kumimoji="1" lang="ja-JP" altLang="en-US" sz="1200" b="1" dirty="0">
              <a:solidFill>
                <a:schemeClr val="bg1"/>
              </a:solidFill>
              <a:ea typeface="游ゴシック Medium" panose="020B0500000000000000" pitchFamily="50"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B431F170-DBD4-9770-82F5-1BCE58A2689D}"/>
              </a:ext>
            </a:extLst>
          </p:cNvPr>
          <p:cNvSpPr txBox="1"/>
          <p:nvPr/>
        </p:nvSpPr>
        <p:spPr>
          <a:xfrm>
            <a:off x="1817428" y="1495638"/>
            <a:ext cx="1085686" cy="167541"/>
          </a:xfrm>
          <a:prstGeom prst="rect">
            <a:avLst/>
          </a:prstGeom>
          <a:solidFill>
            <a:schemeClr val="tx1"/>
          </a:solidFill>
        </p:spPr>
        <p:txBody>
          <a:bodyPr wrap="square" lIns="36000" tIns="36000" rIns="36000" bIns="0" rtlCol="0">
            <a:spAutoFit/>
          </a:bodyPr>
          <a:lstStyle/>
          <a:p>
            <a:pPr algn="ctr">
              <a:lnSpc>
                <a:spcPts val="1000"/>
              </a:lnSpc>
            </a:pPr>
            <a:r>
              <a:rPr kumimoji="1" lang="en-US" altLang="ja-JP" sz="1200" b="1" dirty="0">
                <a:solidFill>
                  <a:schemeClr val="bg1"/>
                </a:solidFill>
                <a:ea typeface="游ゴシック Medium" panose="020B0500000000000000" pitchFamily="50" charset="-128"/>
                <a:cs typeface="Arial" panose="020B0604020202020204" pitchFamily="34" charset="0"/>
              </a:rPr>
              <a:t>ICRC2025</a:t>
            </a:r>
            <a:endParaRPr kumimoji="1" lang="ja-JP" altLang="en-US" sz="1200" b="1" dirty="0">
              <a:solidFill>
                <a:schemeClr val="bg1"/>
              </a:solidFill>
              <a:ea typeface="游ゴシック Medium" panose="020B0500000000000000" pitchFamily="50" charset="-128"/>
              <a:cs typeface="Arial" panose="020B0604020202020204" pitchFamily="34" charset="0"/>
            </a:endParaRPr>
          </a:p>
        </p:txBody>
      </p:sp>
      <p:sp>
        <p:nvSpPr>
          <p:cNvPr id="25" name="テキスト ボックス 24">
            <a:extLst>
              <a:ext uri="{FF2B5EF4-FFF2-40B4-BE49-F238E27FC236}">
                <a16:creationId xmlns:a16="http://schemas.microsoft.com/office/drawing/2014/main" id="{BF274D3F-3EC8-7074-B6DA-B5A7DB2E87EE}"/>
              </a:ext>
            </a:extLst>
          </p:cNvPr>
          <p:cNvSpPr txBox="1"/>
          <p:nvPr/>
        </p:nvSpPr>
        <p:spPr>
          <a:xfrm>
            <a:off x="8118753" y="4851377"/>
            <a:ext cx="1778666" cy="276999"/>
          </a:xfrm>
          <a:prstGeom prst="rect">
            <a:avLst/>
          </a:prstGeom>
          <a:noFill/>
        </p:spPr>
        <p:txBody>
          <a:bodyPr wrap="square">
            <a:spAutoFit/>
          </a:bodyPr>
          <a:lstStyle/>
          <a:p>
            <a:pPr>
              <a:buNone/>
            </a:pPr>
            <a:r>
              <a:rPr lang="en-US" altLang="ja-JP" sz="1200" b="1" dirty="0">
                <a:solidFill>
                  <a:srgbClr val="231F20"/>
                </a:solidFill>
                <a:effectLst/>
                <a:latin typeface="Times"/>
              </a:rPr>
              <a:t>PRL 135, 021002 (2025)</a:t>
            </a:r>
          </a:p>
        </p:txBody>
      </p:sp>
      <p:sp>
        <p:nvSpPr>
          <p:cNvPr id="26" name="正方形/長方形 25">
            <a:extLst>
              <a:ext uri="{FF2B5EF4-FFF2-40B4-BE49-F238E27FC236}">
                <a16:creationId xmlns:a16="http://schemas.microsoft.com/office/drawing/2014/main" id="{111AA770-8BCB-3BCC-71C1-21A392284223}"/>
              </a:ext>
            </a:extLst>
          </p:cNvPr>
          <p:cNvSpPr/>
          <p:nvPr/>
        </p:nvSpPr>
        <p:spPr>
          <a:xfrm>
            <a:off x="10967215" y="131758"/>
            <a:ext cx="1160895" cy="523220"/>
          </a:xfrm>
          <a:prstGeom prst="rect">
            <a:avLst/>
          </a:prstGeom>
          <a:solidFill>
            <a:srgbClr val="FFFF00"/>
          </a:solidFill>
        </p:spPr>
        <p:txBody>
          <a:bodyPr wrap="none">
            <a:spAutoFit/>
          </a:bodyPr>
          <a:lstStyle/>
          <a:p>
            <a:r>
              <a:rPr lang="ja-JP" altLang="en-US" sz="1400" b="0" i="0" u="none" strike="noStrike">
                <a:solidFill>
                  <a:srgbClr val="212121"/>
                </a:solidFill>
                <a:effectLst/>
                <a:latin typeface="Meiryo UI" panose="020B0604030504040204" pitchFamily="34" charset="-128"/>
                <a:ea typeface="Meiryo UI" panose="020B0604030504040204" pitchFamily="34" charset="-128"/>
              </a:rPr>
              <a:t>小林</a:t>
            </a:r>
            <a:r>
              <a:rPr lang="en-US" altLang="ja-JP" sz="1400" b="0" i="0" u="none" strike="noStrike" dirty="0">
                <a:solidFill>
                  <a:srgbClr val="212121"/>
                </a:solidFill>
                <a:effectLst/>
                <a:latin typeface="Meiryo UI" panose="020B0604030504040204" pitchFamily="34" charset="-128"/>
                <a:ea typeface="Meiryo UI" panose="020B0604030504040204" pitchFamily="34" charset="-128"/>
              </a:rPr>
              <a:t>(</a:t>
            </a:r>
            <a:r>
              <a:rPr lang="ja-JP" altLang="en-US" sz="1400">
                <a:solidFill>
                  <a:srgbClr val="212121"/>
                </a:solidFill>
                <a:latin typeface="Meiryo UI" panose="020B0604030504040204" pitchFamily="34" charset="-128"/>
                <a:ea typeface="Meiryo UI" panose="020B0604030504040204" pitchFamily="34" charset="-128"/>
              </a:rPr>
              <a:t>早大</a:t>
            </a:r>
            <a:r>
              <a:rPr lang="ja-JP" altLang="en-US" sz="1400" b="0" i="0" u="none" strike="noStrike">
                <a:solidFill>
                  <a:srgbClr val="212121"/>
                </a:solidFill>
                <a:effectLst/>
                <a:latin typeface="Meiryo UI" panose="020B0604030504040204" pitchFamily="34" charset="-128"/>
                <a:ea typeface="Meiryo UI" panose="020B0604030504040204" pitchFamily="34" charset="-128"/>
              </a:rPr>
              <a:t>）</a:t>
            </a:r>
            <a:endParaRPr lang="en-US" altLang="ja-JP" sz="1400" b="0" i="0" u="none" strike="noStrike" dirty="0">
              <a:solidFill>
                <a:srgbClr val="212121"/>
              </a:solidFill>
              <a:effectLst/>
              <a:latin typeface="Meiryo UI" panose="020B0604030504040204" pitchFamily="34" charset="-128"/>
              <a:ea typeface="Meiryo UI" panose="020B0604030504040204" pitchFamily="34" charset="-128"/>
            </a:endParaRPr>
          </a:p>
          <a:p>
            <a:r>
              <a:rPr lang="en-US" altLang="ja-JP" sz="1400" dirty="0">
                <a:solidFill>
                  <a:srgbClr val="212121"/>
                </a:solidFill>
                <a:latin typeface="Meiryo UI" panose="020B0604030504040204" pitchFamily="34" charset="-128"/>
                <a:ea typeface="Meiryo UI" panose="020B0604030504040204" pitchFamily="34" charset="-128"/>
              </a:rPr>
              <a:t>23aW2-9</a:t>
            </a:r>
            <a:endParaRPr lang="en-US" altLang="ja-JP" sz="1400" dirty="0">
              <a:solidFill>
                <a:srgbClr val="211D1E"/>
              </a:solidFill>
              <a:effectLst/>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240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7A80A6-0250-02FA-DEF6-E5A46ED8FD24}"/>
              </a:ext>
            </a:extLst>
          </p:cNvPr>
          <p:cNvSpPr>
            <a:spLocks noGrp="1"/>
          </p:cNvSpPr>
          <p:nvPr>
            <p:ph type="title"/>
          </p:nvPr>
        </p:nvSpPr>
        <p:spPr/>
        <p:txBody>
          <a:bodyPr/>
          <a:lstStyle/>
          <a:p>
            <a:r>
              <a:rPr lang="ja-JP" altLang="en-US"/>
              <a:t>２次核</a:t>
            </a:r>
            <a:r>
              <a:rPr lang="en-US" altLang="ja-JP" dirty="0"/>
              <a:t>/1</a:t>
            </a:r>
            <a:r>
              <a:rPr lang="ja-JP" altLang="en-US"/>
              <a:t>次核比（</a:t>
            </a:r>
            <a:r>
              <a:rPr lang="en-US" altLang="ja-JP" dirty="0"/>
              <a:t>B/C, sub-Fe/Fe)</a:t>
            </a:r>
            <a:endParaRPr kumimoji="1" lang="ja-JP" altLang="en-US"/>
          </a:p>
        </p:txBody>
      </p:sp>
      <p:pic>
        <p:nvPicPr>
          <p:cNvPr id="3" name="図 2">
            <a:extLst>
              <a:ext uri="{FF2B5EF4-FFF2-40B4-BE49-F238E27FC236}">
                <a16:creationId xmlns:a16="http://schemas.microsoft.com/office/drawing/2014/main" id="{C82C0F53-F5D8-C66D-6EE2-DF4463A4C3FC}"/>
              </a:ext>
            </a:extLst>
          </p:cNvPr>
          <p:cNvPicPr>
            <a:picLocks noChangeAspect="1"/>
          </p:cNvPicPr>
          <p:nvPr/>
        </p:nvPicPr>
        <p:blipFill>
          <a:blip r:embed="rId2"/>
          <a:stretch>
            <a:fillRect/>
          </a:stretch>
        </p:blipFill>
        <p:spPr>
          <a:xfrm>
            <a:off x="6313310" y="1012548"/>
            <a:ext cx="5616624" cy="4595420"/>
          </a:xfrm>
          <a:prstGeom prst="rect">
            <a:avLst/>
          </a:prstGeom>
        </p:spPr>
      </p:pic>
      <p:pic>
        <p:nvPicPr>
          <p:cNvPr id="4" name="図 3">
            <a:extLst>
              <a:ext uri="{FF2B5EF4-FFF2-40B4-BE49-F238E27FC236}">
                <a16:creationId xmlns:a16="http://schemas.microsoft.com/office/drawing/2014/main" id="{7DE3BB27-BC21-0C16-B121-863F22EDCCF8}"/>
              </a:ext>
            </a:extLst>
          </p:cNvPr>
          <p:cNvPicPr>
            <a:picLocks noChangeAspect="1"/>
          </p:cNvPicPr>
          <p:nvPr/>
        </p:nvPicPr>
        <p:blipFill>
          <a:blip r:embed="rId3"/>
          <a:stretch>
            <a:fillRect/>
          </a:stretch>
        </p:blipFill>
        <p:spPr>
          <a:xfrm>
            <a:off x="78957" y="1199901"/>
            <a:ext cx="6258761" cy="4076084"/>
          </a:xfrm>
          <a:prstGeom prst="rect">
            <a:avLst/>
          </a:prstGeom>
        </p:spPr>
      </p:pic>
      <p:sp>
        <p:nvSpPr>
          <p:cNvPr id="8" name="テキスト ボックス 7">
            <a:extLst>
              <a:ext uri="{FF2B5EF4-FFF2-40B4-BE49-F238E27FC236}">
                <a16:creationId xmlns:a16="http://schemas.microsoft.com/office/drawing/2014/main" id="{8EE83063-90DD-54B1-4F07-98EE37206ED5}"/>
              </a:ext>
            </a:extLst>
          </p:cNvPr>
          <p:cNvSpPr txBox="1"/>
          <p:nvPr/>
        </p:nvSpPr>
        <p:spPr>
          <a:xfrm>
            <a:off x="3649079" y="1310660"/>
            <a:ext cx="2446921" cy="1200329"/>
          </a:xfrm>
          <a:prstGeom prst="rect">
            <a:avLst/>
          </a:prstGeom>
          <a:noFill/>
        </p:spPr>
        <p:txBody>
          <a:bodyPr wrap="square">
            <a:spAutoFit/>
          </a:bodyPr>
          <a:lstStyle/>
          <a:p>
            <a:pPr>
              <a:buNone/>
            </a:pPr>
            <a:r>
              <a:rPr lang="en-US" altLang="ja-JP" dirty="0">
                <a:effectLst/>
                <a:latin typeface="+mn-lt"/>
              </a:rPr>
              <a:t>DPL</a:t>
            </a:r>
            <a:r>
              <a:rPr lang="en-US" altLang="ja-JP" dirty="0">
                <a:latin typeface="+mn-lt"/>
              </a:rPr>
              <a:t> fit for CALET Data</a:t>
            </a:r>
            <a:endParaRPr lang="en-US" altLang="ja-JP" dirty="0">
              <a:effectLst/>
              <a:latin typeface="+mn-lt"/>
            </a:endParaRPr>
          </a:p>
          <a:p>
            <a:pPr>
              <a:buNone/>
            </a:pPr>
            <a:r>
              <a:rPr lang="en-US" altLang="ja-JP" dirty="0" err="1">
                <a:latin typeface="+mn-lt"/>
              </a:rPr>
              <a:t>γ</a:t>
            </a:r>
            <a:r>
              <a:rPr lang="ja-JP" altLang="en-US">
                <a:effectLst/>
                <a:latin typeface="+mn-lt"/>
              </a:rPr>
              <a:t> </a:t>
            </a:r>
            <a:r>
              <a:rPr lang="en-US" altLang="ja-JP" dirty="0">
                <a:effectLst/>
                <a:latin typeface="+mn-lt"/>
              </a:rPr>
              <a:t>= -0.357±0.008, </a:t>
            </a:r>
          </a:p>
          <a:p>
            <a:pPr>
              <a:buNone/>
            </a:pPr>
            <a:r>
              <a:rPr lang="en-US" altLang="ja-JP" dirty="0" err="1">
                <a:effectLst/>
                <a:latin typeface="+mn-lt"/>
              </a:rPr>
              <a:t>Δγ</a:t>
            </a:r>
            <a:r>
              <a:rPr lang="en-US" altLang="ja-JP" dirty="0">
                <a:effectLst/>
                <a:latin typeface="+mn-lt"/>
              </a:rPr>
              <a:t>=</a:t>
            </a:r>
            <a:r>
              <a:rPr lang="ja-JP" altLang="en-US">
                <a:effectLst/>
                <a:latin typeface="+mn-lt"/>
              </a:rPr>
              <a:t> </a:t>
            </a:r>
            <a:r>
              <a:rPr lang="en-US" altLang="ja-JP" dirty="0">
                <a:effectLst/>
                <a:latin typeface="+mn-lt"/>
              </a:rPr>
              <a:t>= 0.21</a:t>
            </a:r>
            <a:r>
              <a:rPr lang="en-US" altLang="ja-JP" dirty="0"/>
              <a:t>±</a:t>
            </a:r>
            <a:r>
              <a:rPr lang="en-US" altLang="ja-JP" dirty="0">
                <a:effectLst/>
                <a:latin typeface="+mn-lt"/>
              </a:rPr>
              <a:t>0:09</a:t>
            </a:r>
          </a:p>
          <a:p>
            <a:pPr>
              <a:buNone/>
            </a:pPr>
            <a:r>
              <a:rPr lang="en-US" altLang="ja-JP" dirty="0">
                <a:effectLst/>
                <a:latin typeface="+mn-lt"/>
              </a:rPr>
              <a:t> (E</a:t>
            </a:r>
            <a:r>
              <a:rPr lang="en-US" altLang="ja-JP" baseline="-25000" dirty="0">
                <a:effectLst/>
                <a:latin typeface="+mn-lt"/>
              </a:rPr>
              <a:t>0</a:t>
            </a:r>
            <a:r>
              <a:rPr lang="en-US" altLang="ja-JP" dirty="0">
                <a:effectLst/>
                <a:latin typeface="+mn-lt"/>
              </a:rPr>
              <a:t> = 280</a:t>
            </a:r>
            <a:r>
              <a:rPr lang="en-US" altLang="ja-JP" dirty="0"/>
              <a:t>±</a:t>
            </a:r>
            <a:r>
              <a:rPr lang="en-US" altLang="ja-JP" dirty="0">
                <a:effectLst/>
                <a:latin typeface="+mn-lt"/>
              </a:rPr>
              <a:t>10 GeV/n</a:t>
            </a:r>
            <a:r>
              <a:rPr lang="en-US" altLang="ja-JP" dirty="0">
                <a:latin typeface="+mn-lt"/>
              </a:rPr>
              <a:t>)</a:t>
            </a:r>
            <a:endParaRPr lang="en-US" altLang="ja-JP" dirty="0">
              <a:effectLst/>
              <a:latin typeface="+mn-lt"/>
            </a:endParaRPr>
          </a:p>
        </p:txBody>
      </p:sp>
      <p:sp>
        <p:nvSpPr>
          <p:cNvPr id="10" name="テキスト ボックス 9">
            <a:extLst>
              <a:ext uri="{FF2B5EF4-FFF2-40B4-BE49-F238E27FC236}">
                <a16:creationId xmlns:a16="http://schemas.microsoft.com/office/drawing/2014/main" id="{2784EA7B-F57F-2FF8-DD22-6359036DD858}"/>
              </a:ext>
            </a:extLst>
          </p:cNvPr>
          <p:cNvSpPr txBox="1"/>
          <p:nvPr/>
        </p:nvSpPr>
        <p:spPr>
          <a:xfrm>
            <a:off x="526400" y="5398422"/>
            <a:ext cx="6074638" cy="908839"/>
          </a:xfrm>
          <a:prstGeom prst="rect">
            <a:avLst/>
          </a:prstGeom>
          <a:noFill/>
        </p:spPr>
        <p:txBody>
          <a:bodyPr wrap="square" rtlCol="0">
            <a:spAutoFit/>
          </a:bodyPr>
          <a:lstStyle/>
          <a:p>
            <a:pPr>
              <a:lnSpc>
                <a:spcPts val="2200"/>
              </a:lnSpc>
            </a:pPr>
            <a:r>
              <a:rPr kumimoji="1" lang="en-US" altLang="ja-JP" sz="1600" dirty="0">
                <a:latin typeface="Meiryo UI" panose="020B0604030504040204" pitchFamily="34" charset="-128"/>
                <a:ea typeface="Meiryo UI" panose="020B0604030504040204" pitchFamily="34" charset="-128"/>
              </a:rPr>
              <a:t>B/C</a:t>
            </a:r>
            <a:r>
              <a:rPr kumimoji="1" lang="ja-JP" altLang="en-US" sz="1600">
                <a:latin typeface="Meiryo UI" panose="020B0604030504040204" pitchFamily="34" charset="-128"/>
                <a:ea typeface="Meiryo UI" panose="020B0604030504040204" pitchFamily="34" charset="-128"/>
              </a:rPr>
              <a:t>比のエネルギースペクトルは単一冪ではなく、</a:t>
            </a:r>
            <a:r>
              <a:rPr kumimoji="1" lang="en-US" altLang="ja-JP" sz="1600" dirty="0">
                <a:latin typeface="Meiryo UI" panose="020B0604030504040204" pitchFamily="34" charset="-128"/>
                <a:ea typeface="Meiryo UI" panose="020B0604030504040204" pitchFamily="34" charset="-128"/>
              </a:rPr>
              <a:t>280 GeV/n</a:t>
            </a:r>
            <a:r>
              <a:rPr kumimoji="1" lang="ja-JP" altLang="en-US" sz="1600">
                <a:latin typeface="Meiryo UI" panose="020B0604030504040204" pitchFamily="34" charset="-128"/>
                <a:ea typeface="Meiryo UI" panose="020B0604030504040204" pitchFamily="34" charset="-128"/>
              </a:rPr>
              <a:t>近辺で冪が変化（硬化）するが、その原因として拡散係数のエネルギー依存性</a:t>
            </a:r>
            <a:r>
              <a:rPr lang="ja-JP" altLang="en-US" sz="1600">
                <a:latin typeface="Meiryo UI" panose="020B0604030504040204" pitchFamily="34" charset="-128"/>
                <a:ea typeface="Meiryo UI" panose="020B0604030504040204" pitchFamily="34" charset="-128"/>
              </a:rPr>
              <a:t>の変化、または加速領域での残存物資</a:t>
            </a:r>
            <a:r>
              <a:rPr lang="en-US" altLang="ja-JP" sz="1600" dirty="0">
                <a:latin typeface="Meiryo UI" panose="020B0604030504040204" pitchFamily="34" charset="-128"/>
                <a:ea typeface="Meiryo UI" panose="020B0604030504040204" pitchFamily="34" charset="-128"/>
              </a:rPr>
              <a:t>(~1.3g/cm</a:t>
            </a:r>
            <a:r>
              <a:rPr lang="en-US" altLang="ja-JP" sz="1600" baseline="30000" dirty="0">
                <a:latin typeface="Meiryo UI" panose="020B0604030504040204" pitchFamily="34" charset="-128"/>
                <a:ea typeface="Meiryo UI" panose="020B0604030504040204" pitchFamily="34" charset="-128"/>
              </a:rPr>
              <a:t>2</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の影響が考えられる。</a:t>
            </a:r>
            <a:endParaRPr kumimoji="1" lang="ja-JP" altLang="en-US" sz="1600">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E3DFF926-C9F2-4AB9-3E51-1C9667417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104" y="2504434"/>
            <a:ext cx="2736304" cy="430788"/>
          </a:xfrm>
          <a:prstGeom prst="rect">
            <a:avLst/>
          </a:prstGeom>
        </p:spPr>
      </p:pic>
      <p:pic>
        <p:nvPicPr>
          <p:cNvPr id="14" name="図 13">
            <a:extLst>
              <a:ext uri="{FF2B5EF4-FFF2-40B4-BE49-F238E27FC236}">
                <a16:creationId xmlns:a16="http://schemas.microsoft.com/office/drawing/2014/main" id="{3B17557B-E9D7-67EF-72D6-0A0543B34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104" y="4606620"/>
            <a:ext cx="2487797" cy="246712"/>
          </a:xfrm>
          <a:prstGeom prst="rect">
            <a:avLst/>
          </a:prstGeom>
        </p:spPr>
      </p:pic>
      <p:sp>
        <p:nvSpPr>
          <p:cNvPr id="16" name="テキスト ボックス 15">
            <a:extLst>
              <a:ext uri="{FF2B5EF4-FFF2-40B4-BE49-F238E27FC236}">
                <a16:creationId xmlns:a16="http://schemas.microsoft.com/office/drawing/2014/main" id="{B9C6E2FC-4A6E-CBE6-D88A-4310387464CD}"/>
              </a:ext>
            </a:extLst>
          </p:cNvPr>
          <p:cNvSpPr txBox="1"/>
          <p:nvPr/>
        </p:nvSpPr>
        <p:spPr>
          <a:xfrm>
            <a:off x="6895668" y="5429269"/>
            <a:ext cx="4910319" cy="1077218"/>
          </a:xfrm>
          <a:prstGeom prst="rect">
            <a:avLst/>
          </a:prstGeom>
          <a:noFill/>
        </p:spPr>
        <p:txBody>
          <a:bodyPr wrap="none" rtlCol="0">
            <a:spAutoFit/>
          </a:bodyPr>
          <a:lstStyle/>
          <a:p>
            <a:r>
              <a:rPr kumimoji="1" lang="en-US" altLang="ja-JP" sz="1600" dirty="0">
                <a:latin typeface="Meiryo UI" panose="020B0604030504040204" pitchFamily="34" charset="-128"/>
                <a:ea typeface="Meiryo UI" panose="020B0604030504040204" pitchFamily="34" charset="-128"/>
              </a:rPr>
              <a:t>sub-Fe</a:t>
            </a:r>
            <a:r>
              <a:rPr lang="ja-JP" altLang="en-US" sz="1600">
                <a:latin typeface="Meiryo UI" panose="020B0604030504040204" pitchFamily="34" charset="-128"/>
                <a:ea typeface="Meiryo UI" panose="020B0604030504040204" pitchFamily="34" charset="-128"/>
              </a:rPr>
              <a:t>核の代表的なものとして、</a:t>
            </a:r>
            <a:r>
              <a:rPr lang="en-US" altLang="ja-JP" sz="1600" dirty="0">
                <a:latin typeface="Meiryo UI" panose="020B0604030504040204" pitchFamily="34" charset="-128"/>
                <a:ea typeface="Meiryo UI" panose="020B0604030504040204" pitchFamily="34" charset="-128"/>
              </a:rPr>
              <a:t>Ti</a:t>
            </a:r>
            <a:r>
              <a:rPr lang="ja-JP" altLang="en-US" sz="1600">
                <a:latin typeface="Meiryo UI" panose="020B0604030504040204" pitchFamily="34" charset="-128"/>
                <a:ea typeface="Meiryo UI" panose="020B0604030504040204" pitchFamily="34" charset="-128"/>
              </a:rPr>
              <a:t>と</a:t>
            </a:r>
            <a:r>
              <a:rPr lang="en-US" altLang="ja-JP" sz="1600" dirty="0">
                <a:latin typeface="Meiryo UI" panose="020B0604030504040204" pitchFamily="34" charset="-128"/>
                <a:ea typeface="Meiryo UI" panose="020B0604030504040204" pitchFamily="34" charset="-128"/>
              </a:rPr>
              <a:t>Cr</a:t>
            </a:r>
            <a:r>
              <a:rPr lang="ja-JP" altLang="en-US" sz="1600">
                <a:latin typeface="Meiryo UI" panose="020B0604030504040204" pitchFamily="34" charset="-128"/>
                <a:ea typeface="Meiryo UI" panose="020B0604030504040204" pitchFamily="34" charset="-128"/>
              </a:rPr>
              <a:t>の</a:t>
            </a:r>
            <a:r>
              <a:rPr lang="en-US" altLang="ja-JP" sz="1600" dirty="0">
                <a:latin typeface="Meiryo UI" panose="020B0604030504040204" pitchFamily="34" charset="-128"/>
                <a:ea typeface="Meiryo UI" panose="020B0604030504040204" pitchFamily="34" charset="-128"/>
              </a:rPr>
              <a:t>Fe</a:t>
            </a:r>
            <a:r>
              <a:rPr lang="ja-JP" altLang="en-US" sz="1600">
                <a:latin typeface="Meiryo UI" panose="020B0604030504040204" pitchFamily="34" charset="-128"/>
                <a:ea typeface="Meiryo UI" panose="020B0604030504040204" pitchFamily="34" charset="-128"/>
              </a:rPr>
              <a:t>に</a:t>
            </a:r>
            <a:r>
              <a:rPr kumimoji="1" lang="ja-JP" altLang="en-US" sz="1600">
                <a:latin typeface="Meiryo UI" panose="020B0604030504040204" pitchFamily="34" charset="-128"/>
                <a:ea typeface="Meiryo UI" panose="020B0604030504040204" pitchFamily="34" charset="-128"/>
              </a:rPr>
              <a:t>対する比</a:t>
            </a:r>
            <a:endParaRPr kumimoji="1" lang="en-US" altLang="ja-JP" sz="1600" dirty="0">
              <a:latin typeface="Meiryo UI" panose="020B0604030504040204" pitchFamily="34" charset="-128"/>
              <a:ea typeface="Meiryo UI" panose="020B0604030504040204" pitchFamily="34" charset="-128"/>
            </a:endParaRPr>
          </a:p>
          <a:p>
            <a:r>
              <a:rPr kumimoji="1" lang="ja-JP" altLang="en-US" sz="1600">
                <a:latin typeface="Meiryo UI" panose="020B0604030504040204" pitchFamily="34" charset="-128"/>
                <a:ea typeface="Meiryo UI" panose="020B0604030504040204" pitchFamily="34" charset="-128"/>
              </a:rPr>
              <a:t>のエネルギースペクトルを、初めて</a:t>
            </a:r>
            <a:r>
              <a:rPr kumimoji="1" lang="en-US" altLang="ja-JP" sz="1600" dirty="0">
                <a:latin typeface="Meiryo UI" panose="020B0604030504040204" pitchFamily="34" charset="-128"/>
                <a:ea typeface="Meiryo UI" panose="020B0604030504040204" pitchFamily="34" charset="-128"/>
              </a:rPr>
              <a:t>100 GeV/n</a:t>
            </a:r>
            <a:r>
              <a:rPr kumimoji="1" lang="ja-JP" altLang="en-US" sz="1600">
                <a:latin typeface="Meiryo UI" panose="020B0604030504040204" pitchFamily="34" charset="-128"/>
                <a:ea typeface="Meiryo UI" panose="020B0604030504040204" pitchFamily="34" charset="-128"/>
              </a:rPr>
              <a:t>以上の領域</a:t>
            </a:r>
            <a:endParaRPr kumimoji="1" lang="en-US" altLang="ja-JP" sz="1600" dirty="0">
              <a:latin typeface="Meiryo UI" panose="020B0604030504040204" pitchFamily="34" charset="-128"/>
              <a:ea typeface="Meiryo UI" panose="020B0604030504040204" pitchFamily="34" charset="-128"/>
            </a:endParaRPr>
          </a:p>
          <a:p>
            <a:r>
              <a:rPr kumimoji="1" lang="ja-JP" altLang="en-US" sz="1600">
                <a:latin typeface="Meiryo UI" panose="020B0604030504040204" pitchFamily="34" charset="-128"/>
                <a:ea typeface="Meiryo UI" panose="020B0604030504040204" pitchFamily="34" charset="-128"/>
              </a:rPr>
              <a:t>まで測定した。　この領域では単一冪の分布をもつが、</a:t>
            </a:r>
            <a:r>
              <a:rPr kumimoji="1" lang="en-US" altLang="ja-JP" sz="1600" dirty="0">
                <a:latin typeface="Meiryo UI" panose="020B0604030504040204" pitchFamily="34" charset="-128"/>
                <a:ea typeface="Meiryo UI" panose="020B0604030504040204" pitchFamily="34" charset="-128"/>
              </a:rPr>
              <a:t>B/C</a:t>
            </a:r>
          </a:p>
          <a:p>
            <a:r>
              <a:rPr kumimoji="1" lang="ja-JP" altLang="en-US" sz="1600">
                <a:latin typeface="Meiryo UI" panose="020B0604030504040204" pitchFamily="34" charset="-128"/>
                <a:ea typeface="Meiryo UI" panose="020B0604030504040204" pitchFamily="34" charset="-128"/>
              </a:rPr>
              <a:t>比との関連性について検証中である。</a:t>
            </a:r>
          </a:p>
        </p:txBody>
      </p:sp>
      <p:sp>
        <p:nvSpPr>
          <p:cNvPr id="17" name="テキスト ボックス 16">
            <a:extLst>
              <a:ext uri="{FF2B5EF4-FFF2-40B4-BE49-F238E27FC236}">
                <a16:creationId xmlns:a16="http://schemas.microsoft.com/office/drawing/2014/main" id="{EFC7D9D5-83B3-C70D-1F0F-7D4DFA9E77EE}"/>
              </a:ext>
            </a:extLst>
          </p:cNvPr>
          <p:cNvSpPr txBox="1"/>
          <p:nvPr/>
        </p:nvSpPr>
        <p:spPr>
          <a:xfrm>
            <a:off x="1165468" y="1428289"/>
            <a:ext cx="1294417" cy="307451"/>
          </a:xfrm>
          <a:prstGeom prst="rect">
            <a:avLst/>
          </a:prstGeom>
          <a:solidFill>
            <a:schemeClr val="tx1"/>
          </a:solidFill>
        </p:spPr>
        <p:txBody>
          <a:bodyPr wrap="square" lIns="36000" tIns="36000" rIns="36000" bIns="0" rtlCol="0">
            <a:spAutoFit/>
          </a:bodyPr>
          <a:lstStyle/>
          <a:p>
            <a:pPr algn="ctr">
              <a:lnSpc>
                <a:spcPts val="1000"/>
              </a:lnSpc>
            </a:pPr>
            <a:endParaRPr kumimoji="1" lang="en-US" altLang="ja-JP" sz="1400" b="1" dirty="0">
              <a:solidFill>
                <a:schemeClr val="bg1"/>
              </a:solidFill>
              <a:ea typeface="游ゴシック Medium" panose="020B0500000000000000" pitchFamily="50" charset="-128"/>
              <a:cs typeface="Arial" panose="020B0604020202020204" pitchFamily="34" charset="0"/>
            </a:endParaRPr>
          </a:p>
          <a:p>
            <a:pPr algn="ctr">
              <a:lnSpc>
                <a:spcPts val="1000"/>
              </a:lnSpc>
            </a:pPr>
            <a:r>
              <a:rPr kumimoji="1" lang="en-US" altLang="ja-JP" sz="1400" b="1" dirty="0">
                <a:solidFill>
                  <a:schemeClr val="bg1"/>
                </a:solidFill>
                <a:ea typeface="游ゴシック Medium" panose="020B0500000000000000" pitchFamily="50" charset="-128"/>
                <a:cs typeface="Arial" panose="020B0604020202020204" pitchFamily="34" charset="0"/>
              </a:rPr>
              <a:t>ICRC2025</a:t>
            </a:r>
            <a:endParaRPr kumimoji="1" lang="ja-JP" altLang="en-US" sz="1400" b="1" dirty="0">
              <a:solidFill>
                <a:schemeClr val="bg1"/>
              </a:solidFill>
              <a:ea typeface="游ゴシック Medium" panose="020B0500000000000000" pitchFamily="50"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1267CE73-7FF5-D256-FF4E-6EC9BF82A8B5}"/>
              </a:ext>
            </a:extLst>
          </p:cNvPr>
          <p:cNvSpPr txBox="1"/>
          <p:nvPr/>
        </p:nvSpPr>
        <p:spPr>
          <a:xfrm>
            <a:off x="7176120" y="755618"/>
            <a:ext cx="6097904" cy="338554"/>
          </a:xfrm>
          <a:prstGeom prst="rect">
            <a:avLst/>
          </a:prstGeom>
          <a:noFill/>
        </p:spPr>
        <p:txBody>
          <a:bodyPr wrap="square">
            <a:spAutoFit/>
          </a:bodyPr>
          <a:lstStyle/>
          <a:p>
            <a:pPr>
              <a:buNone/>
            </a:pPr>
            <a:r>
              <a:rPr lang="en-US" altLang="ja-JP" sz="1600" b="1" dirty="0">
                <a:solidFill>
                  <a:srgbClr val="231F20"/>
                </a:solidFill>
                <a:effectLst/>
                <a:latin typeface="Times"/>
              </a:rPr>
              <a:t>PHYSICAL REVIEW LETTERS 135, 021002 (2025)</a:t>
            </a:r>
          </a:p>
        </p:txBody>
      </p:sp>
    </p:spTree>
    <p:extLst>
      <p:ext uri="{BB962C8B-B14F-4D97-AF65-F5344CB8AC3E}">
        <p14:creationId xmlns:p14="http://schemas.microsoft.com/office/powerpoint/2010/main" val="361569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7CB73-7884-3252-1605-14157E0F4AD0}"/>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A62B82F5-D7AD-0BAC-8BC8-623AE96B5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03" y="1279573"/>
            <a:ext cx="5937531" cy="4410534"/>
          </a:xfrm>
          <a:prstGeom prst="rect">
            <a:avLst/>
          </a:prstGeom>
        </p:spPr>
      </p:pic>
      <p:pic>
        <p:nvPicPr>
          <p:cNvPr id="20" name="図 19">
            <a:extLst>
              <a:ext uri="{FF2B5EF4-FFF2-40B4-BE49-F238E27FC236}">
                <a16:creationId xmlns:a16="http://schemas.microsoft.com/office/drawing/2014/main" id="{6336DC14-0B73-23A2-AA55-05153782E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144" y="1252756"/>
            <a:ext cx="5880062" cy="4520888"/>
          </a:xfrm>
          <a:prstGeom prst="rect">
            <a:avLst/>
          </a:prstGeom>
        </p:spPr>
      </p:pic>
      <p:sp>
        <p:nvSpPr>
          <p:cNvPr id="2" name="タイトル 1">
            <a:extLst>
              <a:ext uri="{FF2B5EF4-FFF2-40B4-BE49-F238E27FC236}">
                <a16:creationId xmlns:a16="http://schemas.microsoft.com/office/drawing/2014/main" id="{21BC7D4F-C8DE-EA2C-928A-04F204B7586A}"/>
              </a:ext>
            </a:extLst>
          </p:cNvPr>
          <p:cNvSpPr>
            <a:spLocks noGrp="1"/>
          </p:cNvSpPr>
          <p:nvPr>
            <p:ph type="title"/>
          </p:nvPr>
        </p:nvSpPr>
        <p:spPr/>
        <p:txBody>
          <a:bodyPr/>
          <a:lstStyle/>
          <a:p>
            <a:br>
              <a:rPr lang="en-US" altLang="ja-JP" dirty="0"/>
            </a:br>
            <a:r>
              <a:rPr lang="ja-JP" altLang="en-US"/>
              <a:t>全粒子エネルルギースペクトル観測　</a:t>
            </a:r>
            <a:br>
              <a:rPr lang="ja-JP" altLang="en-US"/>
            </a:br>
            <a:endParaRPr kumimoji="1" lang="ja-JP" altLang="en-US"/>
          </a:p>
        </p:txBody>
      </p:sp>
      <p:sp>
        <p:nvSpPr>
          <p:cNvPr id="6" name="テキスト ボックス 5">
            <a:extLst>
              <a:ext uri="{FF2B5EF4-FFF2-40B4-BE49-F238E27FC236}">
                <a16:creationId xmlns:a16="http://schemas.microsoft.com/office/drawing/2014/main" id="{758A47CE-AF3E-D109-1D1B-434B3728141C}"/>
              </a:ext>
            </a:extLst>
          </p:cNvPr>
          <p:cNvSpPr txBox="1"/>
          <p:nvPr/>
        </p:nvSpPr>
        <p:spPr>
          <a:xfrm>
            <a:off x="983432" y="879463"/>
            <a:ext cx="7245850" cy="400110"/>
          </a:xfrm>
          <a:prstGeom prst="rect">
            <a:avLst/>
          </a:prstGeom>
          <a:noFill/>
        </p:spPr>
        <p:txBody>
          <a:bodyPr wrap="square" rtlCol="0">
            <a:spAutoFit/>
          </a:bodyPr>
          <a:lstStyle/>
          <a:p>
            <a:r>
              <a:rPr kumimoji="1" lang="en-US" altLang="ja-JP" sz="2000" dirty="0">
                <a:latin typeface="Meiryo UI" panose="020B0604030504040204" pitchFamily="34" charset="-128"/>
                <a:ea typeface="Meiryo UI" panose="020B0604030504040204" pitchFamily="34" charset="-128"/>
              </a:rPr>
              <a:t>CALET</a:t>
            </a:r>
            <a:r>
              <a:rPr kumimoji="1" lang="ja-JP" altLang="en-US" sz="2000">
                <a:latin typeface="Meiryo UI" panose="020B0604030504040204" pitchFamily="34" charset="-128"/>
                <a:ea typeface="Meiryo UI" panose="020B0604030504040204" pitchFamily="34" charset="-128"/>
              </a:rPr>
              <a:t>と他観測</a:t>
            </a:r>
            <a:r>
              <a:rPr kumimoji="1" lang="en-US" altLang="ja-JP" sz="2000" dirty="0">
                <a:latin typeface="Meiryo UI" panose="020B0604030504040204" pitchFamily="34" charset="-128"/>
                <a:ea typeface="Meiryo UI" panose="020B0604030504040204" pitchFamily="34" charset="-128"/>
              </a:rPr>
              <a:t>(</a:t>
            </a:r>
            <a:r>
              <a:rPr kumimoji="1" lang="ja-JP" altLang="en-US" sz="2000">
                <a:latin typeface="Meiryo UI" panose="020B0604030504040204" pitchFamily="34" charset="-128"/>
                <a:ea typeface="Meiryo UI" panose="020B0604030504040204" pitchFamily="34" charset="-128"/>
              </a:rPr>
              <a:t>気球、衛星、地上</a:t>
            </a:r>
            <a:r>
              <a:rPr kumimoji="1" lang="en-US" altLang="ja-JP" sz="2000" dirty="0">
                <a:latin typeface="Meiryo UI" panose="020B0604030504040204" pitchFamily="34" charset="-128"/>
                <a:ea typeface="Meiryo UI" panose="020B0604030504040204" pitchFamily="34" charset="-128"/>
              </a:rPr>
              <a:t>)</a:t>
            </a:r>
            <a:r>
              <a:rPr kumimoji="1" lang="ja-JP" altLang="en-US" sz="2000">
                <a:latin typeface="Meiryo UI" panose="020B0604030504040204" pitchFamily="34" charset="-128"/>
                <a:ea typeface="Meiryo UI" panose="020B0604030504040204" pitchFamily="34" charset="-128"/>
              </a:rPr>
              <a:t>の比較</a:t>
            </a:r>
          </a:p>
        </p:txBody>
      </p:sp>
      <p:sp>
        <p:nvSpPr>
          <p:cNvPr id="7" name="テキスト ボックス 6">
            <a:extLst>
              <a:ext uri="{FF2B5EF4-FFF2-40B4-BE49-F238E27FC236}">
                <a16:creationId xmlns:a16="http://schemas.microsoft.com/office/drawing/2014/main" id="{F6D27D71-99AD-63F5-32D7-D41B30BA4ECA}"/>
              </a:ext>
            </a:extLst>
          </p:cNvPr>
          <p:cNvSpPr txBox="1"/>
          <p:nvPr/>
        </p:nvSpPr>
        <p:spPr>
          <a:xfrm>
            <a:off x="6902515" y="879961"/>
            <a:ext cx="4602863" cy="400110"/>
          </a:xfrm>
          <a:prstGeom prst="rect">
            <a:avLst/>
          </a:prstGeom>
          <a:noFill/>
        </p:spPr>
        <p:txBody>
          <a:bodyPr wrap="none" rtlCol="0">
            <a:spAutoFit/>
          </a:bodyPr>
          <a:lstStyle/>
          <a:p>
            <a:r>
              <a:rPr kumimoji="1" lang="en-US" altLang="ja-JP" sz="2000" dirty="0">
                <a:latin typeface="Meiryo UI" panose="020B0604030504040204" pitchFamily="34" charset="-128"/>
                <a:ea typeface="Meiryo UI" panose="020B0604030504040204" pitchFamily="34" charset="-128"/>
              </a:rPr>
              <a:t>CALET</a:t>
            </a:r>
            <a:r>
              <a:rPr kumimoji="1" lang="ja-JP" altLang="en-US" sz="2000">
                <a:latin typeface="Meiryo UI" panose="020B0604030504040204" pitchFamily="34" charset="-128"/>
                <a:ea typeface="Meiryo UI" panose="020B0604030504040204" pitchFamily="34" charset="-128"/>
              </a:rPr>
              <a:t>の全粒子と各主要成分のスペクトル</a:t>
            </a:r>
          </a:p>
        </p:txBody>
      </p:sp>
      <p:sp>
        <p:nvSpPr>
          <p:cNvPr id="9" name="テキスト ボックス 8">
            <a:extLst>
              <a:ext uri="{FF2B5EF4-FFF2-40B4-BE49-F238E27FC236}">
                <a16:creationId xmlns:a16="http://schemas.microsoft.com/office/drawing/2014/main" id="{D67F1A13-F037-B16B-5DCB-22EB58FF644C}"/>
              </a:ext>
            </a:extLst>
          </p:cNvPr>
          <p:cNvSpPr txBox="1"/>
          <p:nvPr/>
        </p:nvSpPr>
        <p:spPr>
          <a:xfrm>
            <a:off x="623392" y="5831333"/>
            <a:ext cx="11718977" cy="646331"/>
          </a:xfrm>
          <a:prstGeom prst="rect">
            <a:avLst/>
          </a:prstGeom>
          <a:noFill/>
        </p:spPr>
        <p:txBody>
          <a:bodyPr wrap="none" rtlCol="0">
            <a:spAutoFit/>
          </a:bodyPr>
          <a:lstStyle/>
          <a:p>
            <a:r>
              <a:rPr lang="ja-JP" altLang="en-US"/>
              <a:t>１０年間の観測で、これまで直接観測では困難であった、宇宙線スペクトルが急激に減少する</a:t>
            </a:r>
            <a:r>
              <a:rPr lang="en-US" altLang="ja-JP" dirty="0">
                <a:solidFill>
                  <a:srgbClr val="FF180C"/>
                </a:solidFill>
              </a:rPr>
              <a:t>Knee</a:t>
            </a:r>
            <a:r>
              <a:rPr lang="ja-JP" altLang="en-US">
                <a:solidFill>
                  <a:srgbClr val="FF180C"/>
                </a:solidFill>
              </a:rPr>
              <a:t>領域</a:t>
            </a:r>
            <a:r>
              <a:rPr lang="en-US" altLang="ja-JP" dirty="0">
                <a:solidFill>
                  <a:srgbClr val="FF180C"/>
                </a:solidFill>
              </a:rPr>
              <a:t>(~3 </a:t>
            </a:r>
            <a:r>
              <a:rPr lang="en-US" altLang="ja-JP" dirty="0" err="1">
                <a:solidFill>
                  <a:srgbClr val="FF180C"/>
                </a:solidFill>
              </a:rPr>
              <a:t>PeV</a:t>
            </a:r>
            <a:r>
              <a:rPr lang="en-US" altLang="ja-JP" dirty="0">
                <a:solidFill>
                  <a:srgbClr val="FF180C"/>
                </a:solidFill>
              </a:rPr>
              <a:t>)</a:t>
            </a:r>
          </a:p>
          <a:p>
            <a:r>
              <a:rPr lang="ja-JP" altLang="en-US">
                <a:solidFill>
                  <a:srgbClr val="FF180C"/>
                </a:solidFill>
              </a:rPr>
              <a:t>に迫る観測を達成</a:t>
            </a:r>
            <a:r>
              <a:rPr lang="ja-JP" altLang="en-US"/>
              <a:t>し、その成因の</a:t>
            </a:r>
            <a:r>
              <a:rPr kumimoji="1" lang="ja-JP" altLang="en-US"/>
              <a:t>解明に不可欠な各成分のエネルギースペクトルを</a:t>
            </a:r>
            <a:r>
              <a:rPr kumimoji="1" lang="en-US" altLang="ja-JP" dirty="0"/>
              <a:t>100 TeV</a:t>
            </a:r>
            <a:r>
              <a:rPr lang="ja-JP" altLang="en-US"/>
              <a:t>領域</a:t>
            </a:r>
            <a:r>
              <a:rPr kumimoji="1" lang="ja-JP" altLang="en-US"/>
              <a:t>まで観測している。</a:t>
            </a:r>
          </a:p>
        </p:txBody>
      </p:sp>
      <p:sp>
        <p:nvSpPr>
          <p:cNvPr id="10" name="円/楕円 9">
            <a:extLst>
              <a:ext uri="{FF2B5EF4-FFF2-40B4-BE49-F238E27FC236}">
                <a16:creationId xmlns:a16="http://schemas.microsoft.com/office/drawing/2014/main" id="{9A6EC546-BA3B-C601-D265-7CA55BDF9268}"/>
              </a:ext>
            </a:extLst>
          </p:cNvPr>
          <p:cNvSpPr/>
          <p:nvPr/>
        </p:nvSpPr>
        <p:spPr>
          <a:xfrm>
            <a:off x="4957381" y="3579851"/>
            <a:ext cx="648072" cy="1512168"/>
          </a:xfrm>
          <a:prstGeom prst="ellipse">
            <a:avLst/>
          </a:prstGeom>
          <a:noFill/>
          <a:ln w="508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45EDE45-BEE2-BEE9-E836-D87BAB317A8E}"/>
              </a:ext>
            </a:extLst>
          </p:cNvPr>
          <p:cNvSpPr txBox="1"/>
          <p:nvPr/>
        </p:nvSpPr>
        <p:spPr>
          <a:xfrm>
            <a:off x="4908558" y="3035253"/>
            <a:ext cx="745717" cy="369332"/>
          </a:xfrm>
          <a:prstGeom prst="rect">
            <a:avLst/>
          </a:prstGeom>
          <a:noFill/>
        </p:spPr>
        <p:txBody>
          <a:bodyPr wrap="none" rtlCol="0">
            <a:spAutoFit/>
          </a:bodyPr>
          <a:lstStyle/>
          <a:p>
            <a:r>
              <a:rPr kumimoji="1" lang="en-US" altLang="ja-JP" dirty="0">
                <a:solidFill>
                  <a:srgbClr val="FF180C"/>
                </a:solidFill>
                <a:latin typeface="Meiryo UI" panose="020B0604030504040204" pitchFamily="34" charset="-128"/>
                <a:ea typeface="Meiryo UI" panose="020B0604030504040204" pitchFamily="34" charset="-128"/>
              </a:rPr>
              <a:t>Knee</a:t>
            </a:r>
            <a:endParaRPr kumimoji="1" lang="ja-JP" altLang="en-US">
              <a:solidFill>
                <a:srgbClr val="FF180C"/>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9187C9E2-2919-B6C4-FBC5-4393E05716ED}"/>
              </a:ext>
            </a:extLst>
          </p:cNvPr>
          <p:cNvSpPr txBox="1"/>
          <p:nvPr/>
        </p:nvSpPr>
        <p:spPr>
          <a:xfrm>
            <a:off x="6833617" y="2147387"/>
            <a:ext cx="2175660" cy="338554"/>
          </a:xfrm>
          <a:prstGeom prst="rect">
            <a:avLst/>
          </a:prstGeom>
          <a:noFill/>
          <a:ln w="25400">
            <a:noFill/>
          </a:ln>
        </p:spPr>
        <p:txBody>
          <a:bodyPr wrap="none" rtlCol="0">
            <a:spAutoFit/>
          </a:bodyPr>
          <a:lstStyle/>
          <a:p>
            <a:pPr algn="l">
              <a:buSzPct val="120000"/>
            </a:pPr>
            <a:r>
              <a:rPr lang="en-US" altLang="ja-JP" sz="1600" dirty="0">
                <a:solidFill>
                  <a:srgbClr val="FF0000"/>
                </a:solidFill>
              </a:rPr>
              <a:t>VERY PRELIMINARY</a:t>
            </a:r>
            <a:endParaRPr kumimoji="1" lang="ja-JP" altLang="en-US" sz="1600" dirty="0">
              <a:solidFill>
                <a:srgbClr val="FF0000"/>
              </a:solidFill>
            </a:endParaRPr>
          </a:p>
        </p:txBody>
      </p:sp>
      <p:sp>
        <p:nvSpPr>
          <p:cNvPr id="14" name="テキスト ボックス 13">
            <a:extLst>
              <a:ext uri="{FF2B5EF4-FFF2-40B4-BE49-F238E27FC236}">
                <a16:creationId xmlns:a16="http://schemas.microsoft.com/office/drawing/2014/main" id="{202D59C7-5E76-9B7D-31EA-DB793562D0AE}"/>
              </a:ext>
            </a:extLst>
          </p:cNvPr>
          <p:cNvSpPr txBox="1"/>
          <p:nvPr/>
        </p:nvSpPr>
        <p:spPr>
          <a:xfrm>
            <a:off x="7680176" y="2672587"/>
            <a:ext cx="2512163" cy="307777"/>
          </a:xfrm>
          <a:prstGeom prst="rect">
            <a:avLst/>
          </a:prstGeom>
          <a:solidFill>
            <a:schemeClr val="bg1"/>
          </a:solidFill>
          <a:ln w="12700">
            <a:solidFill>
              <a:srgbClr val="FF0000"/>
            </a:solidFill>
          </a:ln>
        </p:spPr>
        <p:txBody>
          <a:bodyPr wrap="none" rtlCol="0">
            <a:spAutoFit/>
          </a:bodyPr>
          <a:lstStyle/>
          <a:p>
            <a:pPr algn="l">
              <a:buSzPct val="120000"/>
            </a:pPr>
            <a:r>
              <a:rPr kumimoji="1" lang="en-US" altLang="ja-JP" sz="1400" dirty="0"/>
              <a:t>CALET published/ICRC2025 </a:t>
            </a:r>
            <a:endParaRPr kumimoji="1" lang="ja-JP" altLang="en-US" sz="1400" dirty="0"/>
          </a:p>
        </p:txBody>
      </p:sp>
      <p:sp>
        <p:nvSpPr>
          <p:cNvPr id="3" name="正方形/長方形 2">
            <a:extLst>
              <a:ext uri="{FF2B5EF4-FFF2-40B4-BE49-F238E27FC236}">
                <a16:creationId xmlns:a16="http://schemas.microsoft.com/office/drawing/2014/main" id="{5FB810F5-FD07-5B0E-3F6F-80B7835E16A4}"/>
              </a:ext>
            </a:extLst>
          </p:cNvPr>
          <p:cNvSpPr/>
          <p:nvPr/>
        </p:nvSpPr>
        <p:spPr>
          <a:xfrm>
            <a:off x="10801999" y="122814"/>
            <a:ext cx="1160895" cy="523220"/>
          </a:xfrm>
          <a:prstGeom prst="rect">
            <a:avLst/>
          </a:prstGeom>
          <a:solidFill>
            <a:srgbClr val="FFFF00"/>
          </a:solidFill>
        </p:spPr>
        <p:txBody>
          <a:bodyPr wrap="none">
            <a:spAutoFit/>
          </a:bodyPr>
          <a:lstStyle/>
          <a:p>
            <a:r>
              <a:rPr lang="ja-JP" altLang="en-US" sz="1400">
                <a:solidFill>
                  <a:srgbClr val="212121"/>
                </a:solidFill>
                <a:latin typeface="Meiryo UI" panose="020B0604030504040204" pitchFamily="34" charset="-128"/>
                <a:ea typeface="Meiryo UI" panose="020B0604030504040204" pitchFamily="34" charset="-128"/>
              </a:rPr>
              <a:t>赤池</a:t>
            </a:r>
            <a:r>
              <a:rPr lang="en-US" altLang="ja-JP" sz="1400" b="0" i="0" u="none" strike="noStrike" dirty="0">
                <a:solidFill>
                  <a:srgbClr val="212121"/>
                </a:solidFill>
                <a:effectLst/>
                <a:latin typeface="Meiryo UI" panose="020B0604030504040204" pitchFamily="34" charset="-128"/>
                <a:ea typeface="Meiryo UI" panose="020B0604030504040204" pitchFamily="34" charset="-128"/>
              </a:rPr>
              <a:t>(</a:t>
            </a:r>
            <a:r>
              <a:rPr lang="ja-JP" altLang="en-US" sz="1400">
                <a:solidFill>
                  <a:srgbClr val="212121"/>
                </a:solidFill>
                <a:latin typeface="Meiryo UI" panose="020B0604030504040204" pitchFamily="34" charset="-128"/>
                <a:ea typeface="Meiryo UI" panose="020B0604030504040204" pitchFamily="34" charset="-128"/>
              </a:rPr>
              <a:t>早大</a:t>
            </a:r>
            <a:r>
              <a:rPr lang="ja-JP" altLang="en-US" sz="1400" b="0" i="0" u="none" strike="noStrike">
                <a:solidFill>
                  <a:srgbClr val="212121"/>
                </a:solidFill>
                <a:effectLst/>
                <a:latin typeface="Meiryo UI" panose="020B0604030504040204" pitchFamily="34" charset="-128"/>
                <a:ea typeface="Meiryo UI" panose="020B0604030504040204" pitchFamily="34" charset="-128"/>
              </a:rPr>
              <a:t>）</a:t>
            </a:r>
            <a:endParaRPr lang="en-US" altLang="ja-JP" sz="1400" b="0" i="0" u="none" strike="noStrike" dirty="0">
              <a:solidFill>
                <a:srgbClr val="212121"/>
              </a:solidFill>
              <a:effectLst/>
              <a:latin typeface="Meiryo UI" panose="020B0604030504040204" pitchFamily="34" charset="-128"/>
              <a:ea typeface="Meiryo UI" panose="020B0604030504040204" pitchFamily="34" charset="-128"/>
            </a:endParaRPr>
          </a:p>
          <a:p>
            <a:r>
              <a:rPr lang="en-US" altLang="ja-JP" sz="1400" dirty="0">
                <a:solidFill>
                  <a:srgbClr val="212121"/>
                </a:solidFill>
                <a:latin typeface="Meiryo UI" panose="020B0604030504040204" pitchFamily="34" charset="-128"/>
                <a:ea typeface="Meiryo UI" panose="020B0604030504040204" pitchFamily="34" charset="-128"/>
              </a:rPr>
              <a:t>23aW2-8</a:t>
            </a:r>
            <a:endParaRPr lang="en-US" altLang="ja-JP" sz="1400" dirty="0">
              <a:solidFill>
                <a:srgbClr val="211D1E"/>
              </a:solidFill>
              <a:effectLst/>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323340338"/>
      </p:ext>
    </p:extLst>
  </p:cSld>
  <p:clrMapOvr>
    <a:masterClrMapping/>
  </p:clrMapOvr>
</p:sld>
</file>

<file path=ppt/theme/theme1.xml><?xml version="1.0" encoding="utf-8"?>
<a:theme xmlns:a="http://schemas.openxmlformats.org/drawingml/2006/main" name="Office 2013 - 2022 テーマ">
  <a:themeElements>
    <a:clrScheme name="ユーザー定義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11660</TotalTime>
  <Words>2247</Words>
  <Application>Microsoft Macintosh PowerPoint</Application>
  <PresentationFormat>ワイド画面</PresentationFormat>
  <Paragraphs>209</Paragraphs>
  <Slides>18</Slides>
  <Notes>1</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18</vt:i4>
      </vt:variant>
    </vt:vector>
  </HeadingPairs>
  <TitlesOfParts>
    <vt:vector size="33" baseType="lpstr">
      <vt:lpstr>Meiryo UI</vt:lpstr>
      <vt:lpstr>ＭＳ Ｐゴシック</vt:lpstr>
      <vt:lpstr>ＭＳ Ｐゴシック</vt:lpstr>
      <vt:lpstr>MS Gothic</vt:lpstr>
      <vt:lpstr>Times</vt:lpstr>
      <vt:lpstr>Meiryo</vt:lpstr>
      <vt:lpstr>小塚ゴシック Pro M</vt:lpstr>
      <vt:lpstr>游ゴシック</vt:lpstr>
      <vt:lpstr>游ゴシック Medium</vt:lpstr>
      <vt:lpstr>Arial</vt:lpstr>
      <vt:lpstr>Calibri</vt:lpstr>
      <vt:lpstr>Calibri Light</vt:lpstr>
      <vt:lpstr>Helvetica</vt:lpstr>
      <vt:lpstr>Wingdings</vt:lpstr>
      <vt:lpstr>Office 2013 - 2022 テーマ</vt:lpstr>
      <vt:lpstr>PowerPoint プレゼンテーション</vt:lpstr>
      <vt:lpstr>CALETミッション</vt:lpstr>
      <vt:lpstr>CALET観測装置の概要</vt:lpstr>
      <vt:lpstr>CALET観測10.4年間の成果 - 観測運用-</vt:lpstr>
      <vt:lpstr> 電子+陽電子観測：エネルギースペクトル </vt:lpstr>
      <vt:lpstr> 電子+陽電子観測：到来方向の異方性 </vt:lpstr>
      <vt:lpstr>陽子・原子核スペクトルの硬化・軟化の電荷依存性</vt:lpstr>
      <vt:lpstr>２次核/1次核比（B/C, sub-Fe/Fe)</vt:lpstr>
      <vt:lpstr> 全粒子エネルルギースペクトル観測　 </vt:lpstr>
      <vt:lpstr>ガンマ線の観測：銀河中心領域からの暗黒物質信号の探査</vt:lpstr>
      <vt:lpstr>太陽変調の電荷依存性の観測</vt:lpstr>
      <vt:lpstr>REPの観測：宇宙天気予報</vt:lpstr>
      <vt:lpstr>まとめ</vt:lpstr>
      <vt:lpstr>PowerPoint プレゼンテーション</vt:lpstr>
      <vt:lpstr>PowerPoint プレゼンテーション</vt:lpstr>
      <vt:lpstr>HESS: Phys. Rev. Lett. 133, 221001(2024)</vt:lpstr>
      <vt:lpstr>CALETを構成する機器 (IA)</vt:lpstr>
      <vt:lpstr>観測イベント例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Ryo</dc:creator>
  <cp:lastModifiedBy>鳥居 祥二(ft160265ok)</cp:lastModifiedBy>
  <cp:revision>938</cp:revision>
  <cp:lastPrinted>2019-12-12T00:57:31Z</cp:lastPrinted>
  <dcterms:created xsi:type="dcterms:W3CDTF">2010-06-17T15:50:46Z</dcterms:created>
  <dcterms:modified xsi:type="dcterms:W3CDTF">2026-03-21T08:26:51Z</dcterms:modified>
</cp:coreProperties>
</file>